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5" r:id="rId6"/>
    <p:sldId id="27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</p:sldIdLst>
  <p:sldSz cx="12192000" cy="6858000"/>
  <p:notesSz cx="6858000" cy="12192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charset="0"/>
        <a:cs typeface="Times New Roman" pitchFamily="1" charset="-18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charset="0"/>
        <a:cs typeface="Times New Roman" pitchFamily="1" charset="-18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charset="0"/>
        <a:cs typeface="Times New Roman" pitchFamily="1" charset="-18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charset="0"/>
        <a:cs typeface="Times New Roman" pitchFamily="1" charset="-18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charset="0"/>
        <a:cs typeface="Times New Roman" pitchFamily="1" charset="-18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charset="0"/>
        <a:cs typeface="Times New Roman" pitchFamily="1" charset="-18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charset="0"/>
        <a:cs typeface="Times New Roman" pitchFamily="1" charset="-18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charset="0"/>
        <a:cs typeface="Times New Roman" pitchFamily="1" charset="-18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charset="0"/>
        <a:cs typeface="Times New Roman" pitchFamily="1" charset="-1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mc="http://schemas.openxmlformats.org/markup-compatibility/2006" xmlns:p14="http://schemas.microsoft.com/office/powerpoint/2010/main" xmlns:p15="http://schemas.microsoft.com/office/powerpoint/2012/main" xmlns:pr="smNativeData" xmlns="smNativeData" dt="1725679505" val="1068" revOS="4"/>
      <pr:smFileRevision xmlns:mc="http://schemas.openxmlformats.org/markup-compatibility/2006" xmlns:p14="http://schemas.microsoft.com/office/powerpoint/2010/main" xmlns:p15="http://schemas.microsoft.com/office/powerpoint/2012/main" xmlns:pr="smNativeData" xmlns="smNativeData" dt="1725679505" val="101"/>
      <pr:guideOptions xmlns:mc="http://schemas.openxmlformats.org/markup-compatibility/2006" xmlns:p14="http://schemas.microsoft.com/office/powerpoint/2010/main" xmlns:p15="http://schemas.microsoft.com/office/powerpoint/2012/main" xmlns:pr="smNativeData" xmlns="smNativeData" dt="1725679505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 varScale="1">
        <p:scale>
          <a:sx n="102" d="100"/>
          <a:sy n="102" d="100"/>
        </p:scale>
        <p:origin x="132" y="8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" d="100"/>
        <a:sy n="15" d="100"/>
      </p:scale>
      <p:origin x="0" y="0"/>
    </p:cViewPr>
  </p:sorterViewPr>
  <p:notesViewPr>
    <p:cSldViewPr snapToObjects="1" showGuides="1">
      <p:cViewPr>
        <p:scale>
          <a:sx n="70" d="100"/>
          <a:sy n="70" d="100"/>
        </p:scale>
        <p:origin x="384" y="390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90325-115C-43F9-872F-9CB02403ABFD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4D809-C200-4A85-9516-C2637371B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11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4D809-C200-4A85-9516-C2637371B8D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061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4D809-C200-4A85-9516-C2637371B8D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54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4D809-C200-4A85-9516-C2637371B8D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877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4D809-C200-4A85-9516-C2637371B8D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213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4D809-C200-4A85-9516-C2637371B8D4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199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4D809-C200-4A85-9516-C2637371B8D4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21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UAABoNAABgRQAAJhYAABAAAAAmAAAACAAAAAEAAAAAAAAA"/>
              </a:ext>
            </a:extLst>
          </p:cNvSpPr>
          <p:nvPr>
            <p:ph type="ctrTitle"/>
          </p:nvPr>
        </p:nvSpPr>
        <p:spPr>
          <a:xfrm>
            <a:off x="914400" y="2129790"/>
            <a:ext cx="10363200" cy="1470660"/>
          </a:xfr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AsAAOgXAADAPwAAsCIAABAAAAAmAAAACAAAAAGAAAAAAAAA"/>
              </a:ext>
            </a:extLst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4C0BF65-2BF9-9549-B778-DD1CF1364188}" type="datetime1">
              <a:t>21.10.2024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4C09712-5CF9-9561-B778-AA34D93641FF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9Ij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IAAAAAAAAA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4C0FFB1-FFF9-9509-B778-095CB136415C}" type="datetime1">
              <a:t>21.10.2024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4C0F358-16F9-9505-B778-E050BD3641B5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DYAALABAABARwAAsCUAABAAAAAmAAAACAAAAIMAAAAAAAAA"/>
              </a:ext>
            </a:extLst>
          </p:cNvSpPr>
          <p:nvPr>
            <p:ph type="title"/>
          </p:nvPr>
        </p:nvSpPr>
        <p:spPr>
          <a:xfrm>
            <a:off x="8839200" y="274320"/>
            <a:ext cx="27432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AfNQAAsCUAABAAAAAmAAAACAAAAAMAAAAAAAAA"/>
              </a:ext>
            </a:extLst>
          </p:cNvSpPr>
          <p:nvPr>
            <p:ph idx="1"/>
          </p:nvPr>
        </p:nvSpPr>
        <p:spPr>
          <a:xfrm>
            <a:off x="609600" y="274320"/>
            <a:ext cx="8025765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4C08F07-49F9-9579-B778-BF2CC13641EA}" type="datetime1">
              <a:t>21.10.2024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4C0A854-1AF9-955E-B778-EC0BE63641B9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4C09673-3DF9-9560-B778-CB35D836419E}" type="datetime1">
              <a:t>21.10.2024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4C0DFE2-ACF9-9529-B778-5A7C9136410F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BwbAACtRQAAfSMAABAAAAAmAAAACAAAAIGAAAAAAAAA"/>
              </a:ext>
            </a:extLst>
          </p:cNvSpPr>
          <p:nvPr>
            <p:ph type="title"/>
          </p:nvPr>
        </p:nvSpPr>
        <p:spPr>
          <a:xfrm>
            <a:off x="963295" y="4406900"/>
            <a:ext cx="103632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OERAACtRQAAHBsAABAAAAAmAAAACAAAAIGAAAAAAAAA"/>
              </a:ext>
            </a:extLst>
          </p:cNvSpPr>
          <p:nvPr>
            <p:ph idx="1"/>
          </p:nvPr>
        </p:nvSpPr>
        <p:spPr>
          <a:xfrm>
            <a:off x="963295" y="2906395"/>
            <a:ext cx="103632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4C0B7B6-F8F9-9541-B778-0E14F936415B}" type="datetime1">
              <a:t>21.10.2024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4C0B417-59F9-9542-B778-AF17FA3641FA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Nadpis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DhJAAAsCUAABAAAAAmAAAACAAAAAGAAAAAAAAA"/>
              </a:ext>
            </a:extLst>
          </p:cNvSpPr>
          <p:nvPr>
            <p:ph idx="1"/>
          </p:nvPr>
        </p:nvSpPr>
        <p:spPr>
          <a:xfrm>
            <a:off x="609600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yYAANgJAABARwAAsCUAABAAAAAmAAAACAAAAAGAAAAAAAAA"/>
              </a:ext>
            </a:extLst>
          </p:cNvSpPr>
          <p:nvPr>
            <p:ph idx="2"/>
          </p:nvPr>
        </p:nvSpPr>
        <p:spPr>
          <a:xfrm>
            <a:off x="6196965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4C0976B-25F9-9561-B778-D334D9364186}" type="datetime1">
              <a:t>21.10.2024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4C087E9-A7F9-9571-B778-5124C9364104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HEJAADjJAAAYQ0AABAAAAAmAAAACAAAAIGAAAAAAAAA"/>
              </a:ext>
            </a:extLst>
          </p:cNvSpPr>
          <p:nvPr>
            <p:ph idx="1"/>
          </p:nvPr>
        </p:nvSpPr>
        <p:spPr>
          <a:xfrm>
            <a:off x="609600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GENAADjJAAAsCUAABAAAAAmAAAACAAAAAGAAAAAAAAA"/>
              </a:ext>
            </a:extLst>
          </p:cNvSpPr>
          <p:nvPr>
            <p:ph idx="2"/>
          </p:nvPr>
        </p:nvSpPr>
        <p:spPr>
          <a:xfrm>
            <a:off x="609600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HEJAABARwAAYQ0AABAAAAAmAAAACAAAAIGAAAAAAAAA"/>
              </a:ext>
            </a:extLst>
          </p:cNvSpPr>
          <p:nvPr>
            <p:ph idx="3"/>
          </p:nvPr>
        </p:nvSpPr>
        <p:spPr>
          <a:xfrm>
            <a:off x="6195695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GENAABARwAAsCUAABAAAAAmAAAACAAAAAGAAAAAAAAA"/>
              </a:ext>
            </a:extLst>
          </p:cNvSpPr>
          <p:nvPr>
            <p:ph idx="4"/>
          </p:nvPr>
        </p:nvSpPr>
        <p:spPr>
          <a:xfrm>
            <a:off x="6195695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4C0B44A-04F9-9542-B778-F217FA3641A7}" type="datetime1">
              <a:t>21.10.2024</a:t>
            </a:fld>
            <a:endParaRPr/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4C083AE-E0F9-9575-B778-1620CD364143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4C0F96F-21F9-950F-B778-D75AB7364182}" type="datetime1">
              <a:t>21.10.2024</a:t>
            </a:fld>
            <a:endParaRPr/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4C0E6BA-F4F9-9510-B778-0245A8364157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4C0D153-1DF9-9527-B778-EB729F3641BE}" type="datetime1">
              <a:t>21.10.2024</a:t>
            </a:fld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4C096E3-ADF9-9560-B778-5B35D836410E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K4BAABtHAAA1AgAABAAAAAmAAAACAAAAIGAAAAAAAAA"/>
              </a:ext>
            </a:extLst>
          </p:cNvSpPr>
          <p:nvPr>
            <p:ph type="title"/>
          </p:nvPr>
        </p:nvSpPr>
        <p:spPr>
          <a:xfrm>
            <a:off x="609600" y="273050"/>
            <a:ext cx="4011295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x0AAK4BAABARwAAsCUAABAAAAAmAAAACAAAAAGAAAAAAAAA"/>
              </a:ext>
            </a:extLst>
          </p:cNvSpPr>
          <p:nvPr>
            <p:ph idx="1"/>
          </p:nvPr>
        </p:nvSpPr>
        <p:spPr>
          <a:xfrm>
            <a:off x="4766945" y="273050"/>
            <a:ext cx="6815455" cy="585343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QIAABtHAAAsCUAABAAAAAmAAAACAAAAAGAAAAAAAAA"/>
              </a:ext>
            </a:extLst>
          </p:cNvSpPr>
          <p:nvPr>
            <p:ph idx="2"/>
          </p:nvPr>
        </p:nvSpPr>
        <p:spPr>
          <a:xfrm>
            <a:off x="609600" y="1435100"/>
            <a:ext cx="4011295" cy="46913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4C0A875-3BF9-955E-B778-CD0BE6364198}" type="datetime1">
              <a:t>21.10.2024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4C0962B-65F9-9560-B778-9335D83641C6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IgdAACzOwAABCEAABAAAAAmAAAACAAAAIGAAAAAAAAA"/>
              </a:ext>
            </a:extLst>
          </p:cNvSpPr>
          <p:nvPr>
            <p:ph type="title"/>
          </p:nvPr>
        </p:nvSpPr>
        <p:spPr>
          <a:xfrm>
            <a:off x="2389505" y="4800600"/>
            <a:ext cx="73152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MYDAACzOwAAFh0AABAAAAAmAAAACAAAAAGAAAAAAAAA"/>
              </a:ext>
            </a:extLst>
          </p:cNvSpPr>
          <p:nvPr>
            <p:ph idx="1"/>
          </p:nvPr>
        </p:nvSpPr>
        <p:spPr>
          <a:xfrm>
            <a:off x="2389505" y="613410"/>
            <a:ext cx="7315200" cy="41148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AQhAACzOwAA+CUAABAAAAAmAAAACAAAAAGAAAAAAAAA"/>
              </a:ext>
            </a:extLst>
          </p:cNvSpPr>
          <p:nvPr>
            <p:ph idx="2"/>
          </p:nvPr>
        </p:nvSpPr>
        <p:spPr>
          <a:xfrm>
            <a:off x="2389505" y="5367020"/>
            <a:ext cx="7315200" cy="8051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4C0BD75-3BF9-954B-B778-CD1EF3364198}" type="datetime1">
              <a:t>21.10.2024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4C09D4E-00F9-956B-B778-F63ED33641A3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Výchozí náv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P//////////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P//////////"/>
              </a:ext>
            </a:extLst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P//////////"/>
              </a:ext>
            </a:extLst>
          </p:cNvSpPr>
          <p:nvPr>
            <p:ph type="dt" sz="quarter" idx="2"/>
          </p:nvPr>
        </p:nvSpPr>
        <p:spPr>
          <a:xfrm>
            <a:off x="609600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fld id="{14C082CE-80F9-9574-B778-7621CC364123}" type="datetime1">
              <a:t>21.10.2024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P//////////"/>
              </a:ext>
            </a:extLst>
          </p:cNvSpPr>
          <p:nvPr>
            <p:ph type="ftr" sz="quarter" idx="3"/>
          </p:nvPr>
        </p:nvSpPr>
        <p:spPr>
          <a:xfrm>
            <a:off x="4166235" y="6356985"/>
            <a:ext cx="385953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P//////////"/>
              </a:ext>
            </a:extLst>
          </p:cNvSpPr>
          <p:nvPr>
            <p:ph type="sldNum" sz="quarter" idx="4"/>
          </p:nvPr>
        </p:nvSpPr>
        <p:spPr>
          <a:xfrm>
            <a:off x="8738235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fld id="{14C0CA27-69F9-953C-B778-9F69843641CA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charset="0"/>
          <a:cs typeface="Times New Roman" pitchFamily="1" charset="-18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FwMAAHEAAADzRwAAvQUAABAAAAAmAAAACAAAAAEAAAAAAAAA"/>
              </a:ext>
            </a:extLst>
          </p:cNvSpPr>
          <p:nvPr>
            <p:ph type="ctrTitle"/>
          </p:nvPr>
        </p:nvSpPr>
        <p:spPr>
          <a:xfrm>
            <a:off x="502285" y="71755"/>
            <a:ext cx="11193780" cy="86106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 sz="4800" cap="none">
                <a:latin typeface="Arial Black" pitchFamily="2" charset="-18"/>
                <a:ea typeface="Arial Black" pitchFamily="2" charset="-18"/>
                <a:cs typeface="Arial Black" pitchFamily="2" charset="-18"/>
              </a:defRPr>
            </a:pPr>
            <a:r>
              <a:rPr dirty="0"/>
              <a:t>DYLEŇSKO - ČUPŘINSKÝ HŘBET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FwMAAIwhAABkSAAAoyQAABAAAAAmAAAACAAAAAEAAAAAAAAA"/>
              </a:ext>
            </a:extLst>
          </p:cNvSpPr>
          <p:nvPr>
            <p:ph type="subTitle" idx="1"/>
          </p:nvPr>
        </p:nvSpPr>
        <p:spPr>
          <a:xfrm>
            <a:off x="502285" y="5453380"/>
            <a:ext cx="11265535" cy="5022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>
              <a:defRPr cap="none">
                <a:latin typeface="Arial Black" pitchFamily="2" charset="-18"/>
                <a:ea typeface="Arial Black" pitchFamily="2" charset="-18"/>
                <a:cs typeface="Arial Black" pitchFamily="2" charset="-18"/>
              </a:defRPr>
            </a:pPr>
            <a:r>
              <a:rPr dirty="0"/>
              <a:t>KRAJINA, GEOLOGICKÁ MINULOST, SKÁLY</a:t>
            </a:r>
          </a:p>
        </p:txBody>
      </p:sp>
      <p:sp>
        <p:nvSpPr>
          <p:cNvPr id="4" name="Textové pole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rw0AAEknAABEOgAAayoAABAAAAAmAAAACAAAAP//////////"/>
              </a:ext>
            </a:extLst>
          </p:cNvSpPr>
          <p:nvPr/>
        </p:nvSpPr>
        <p:spPr>
          <a:xfrm>
            <a:off x="2224405" y="6386195"/>
            <a:ext cx="7247255" cy="5092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400" cap="none"/>
            </a:pPr>
            <a:r>
              <a:t>Miroslav Marek, Čapkova 130, Mariánské Lázně</a:t>
            </a:r>
          </a:p>
        </p:txBody>
      </p:sp>
      <p:pic>
        <p:nvPicPr>
          <p:cNvPr id="5" name="Obrázek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/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kDAACfBgAAgkcAAFIgAAAQAAAAJgAAAAgAAAD//////////w=="/>
              </a:ext>
            </a:extLst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" y="1076325"/>
            <a:ext cx="10978515" cy="41776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ové pole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5h4AAJ8GAABgKgAAJwoAABAAAAAmAAAACAAAAP//////////"/>
              </a:ext>
            </a:extLst>
          </p:cNvSpPr>
          <p:nvPr/>
        </p:nvSpPr>
        <p:spPr>
          <a:xfrm>
            <a:off x="5022850" y="1076325"/>
            <a:ext cx="1865630" cy="5740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/>
            <a:r>
              <a:t>Dyleň </a:t>
            </a:r>
          </a:p>
          <a:p>
            <a:pPr algn="ctr"/>
            <a:r>
              <a:t>940</a:t>
            </a:r>
          </a:p>
        </p:txBody>
      </p:sp>
      <p:sp>
        <p:nvSpPr>
          <p:cNvPr id="7" name="Textové pole3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cw8AAPIHAAApGQAAegsAABAAAAAmAAAACAAAAP//////////"/>
              </a:ext>
            </a:extLst>
          </p:cNvSpPr>
          <p:nvPr/>
        </p:nvSpPr>
        <p:spPr>
          <a:xfrm>
            <a:off x="2511425" y="1291590"/>
            <a:ext cx="1578610" cy="5740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/>
            <a:r>
              <a:t>Čupřina </a:t>
            </a:r>
          </a:p>
          <a:p>
            <a:pPr algn="ctr"/>
            <a:r>
              <a:t>865</a:t>
            </a:r>
          </a:p>
        </p:txBody>
      </p:sp>
      <p:sp>
        <p:nvSpPr>
          <p:cNvPr id="8" name="Textové pole4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vDYAAPIHAADFQQAA6wsAABAAAAAmAAAACAAAAP//////////"/>
              </a:ext>
            </a:extLst>
          </p:cNvSpPr>
          <p:nvPr/>
        </p:nvSpPr>
        <p:spPr>
          <a:xfrm>
            <a:off x="8897620" y="1291590"/>
            <a:ext cx="179387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/>
            <a:r>
              <a:t>Střední vrch</a:t>
            </a:r>
          </a:p>
          <a:p>
            <a:pPr algn="ctr"/>
            <a:r>
              <a:t>740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YAABsBAAAvRgAAagQAABAAAAAmAAAACAAAAAEAAAAAAAAA"/>
              </a:ext>
            </a:extLst>
          </p:cNvSpPr>
          <p:nvPr>
            <p:ph type="ctrTitle"/>
          </p:nvPr>
        </p:nvSpPr>
        <p:spPr>
          <a:xfrm>
            <a:off x="1045845" y="179705"/>
            <a:ext cx="10363200" cy="537845"/>
          </a:xfrm>
        </p:spPr>
        <p:txBody>
          <a:bodyPr/>
          <a:lstStyle/>
          <a:p>
            <a:pPr>
              <a:defRPr sz="3000" cap="none">
                <a:latin typeface="Arial Black" pitchFamily="2" charset="-18"/>
                <a:ea typeface="Arial Black" pitchFamily="2" charset="-18"/>
                <a:cs typeface="Arial Black" pitchFamily="2" charset="-18"/>
              </a:defRPr>
            </a:pPr>
            <a:r>
              <a:t>BÍLÁ SKÁLA</a:t>
            </a:r>
          </a:p>
        </p:txBody>
      </p:sp>
      <p:sp>
        <p:nvSpPr>
          <p:cNvPr id="3" name="Pod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zAAANsEAAAoSgAAGBUAABAAAAAmAAAACAAAAAEAAAAAAAAA"/>
              </a:ext>
            </a:extLst>
          </p:cNvSpPr>
          <p:nvPr>
            <p:ph type="subTitle" idx="1"/>
          </p:nvPr>
        </p:nvSpPr>
        <p:spPr>
          <a:xfrm>
            <a:off x="8025402" y="789305"/>
            <a:ext cx="4018280" cy="263969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just">
              <a:defRPr sz="1800" cap="none"/>
            </a:pPr>
            <a:r>
              <a:rPr dirty="0" err="1"/>
              <a:t>Největší</a:t>
            </a:r>
            <a:r>
              <a:rPr dirty="0"/>
              <a:t> </a:t>
            </a:r>
            <a:r>
              <a:rPr dirty="0" err="1"/>
              <a:t>skalní</a:t>
            </a:r>
            <a:r>
              <a:rPr dirty="0"/>
              <a:t> </a:t>
            </a:r>
            <a:r>
              <a:rPr dirty="0" err="1"/>
              <a:t>útvar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severním</a:t>
            </a:r>
            <a:r>
              <a:rPr dirty="0"/>
              <a:t> </a:t>
            </a:r>
            <a:r>
              <a:rPr dirty="0" err="1"/>
              <a:t>svahu</a:t>
            </a:r>
            <a:r>
              <a:rPr dirty="0"/>
              <a:t> </a:t>
            </a:r>
            <a:r>
              <a:rPr dirty="0" err="1"/>
              <a:t>Dyleně</a:t>
            </a:r>
            <a:r>
              <a:rPr dirty="0"/>
              <a:t>. </a:t>
            </a:r>
            <a:r>
              <a:rPr dirty="0" err="1"/>
              <a:t>Mrazový</a:t>
            </a:r>
            <a:r>
              <a:rPr dirty="0"/>
              <a:t> </a:t>
            </a:r>
            <a:r>
              <a:rPr dirty="0" err="1"/>
              <a:t>srub</a:t>
            </a:r>
            <a:r>
              <a:rPr dirty="0"/>
              <a:t> z </a:t>
            </a:r>
            <a:r>
              <a:rPr dirty="0" err="1"/>
              <a:t>andaluzitického</a:t>
            </a:r>
            <a:r>
              <a:rPr dirty="0"/>
              <a:t> </a:t>
            </a:r>
            <a:r>
              <a:rPr dirty="0" err="1"/>
              <a:t>svoru</a:t>
            </a:r>
            <a:r>
              <a:rPr dirty="0"/>
              <a:t> je </a:t>
            </a:r>
            <a:r>
              <a:rPr dirty="0" err="1"/>
              <a:t>vysoký</a:t>
            </a:r>
            <a:r>
              <a:rPr dirty="0"/>
              <a:t> </a:t>
            </a:r>
            <a:r>
              <a:rPr dirty="0" err="1"/>
              <a:t>až</a:t>
            </a:r>
            <a:r>
              <a:rPr dirty="0"/>
              <a:t> 15 m a 40 m </a:t>
            </a:r>
            <a:r>
              <a:rPr dirty="0" err="1"/>
              <a:t>dlouhý</a:t>
            </a:r>
            <a:r>
              <a:rPr dirty="0"/>
              <a:t>.  Na </a:t>
            </a:r>
            <a:r>
              <a:rPr dirty="0" err="1"/>
              <a:t>severním</a:t>
            </a:r>
            <a:r>
              <a:rPr dirty="0"/>
              <a:t> </a:t>
            </a:r>
            <a:r>
              <a:rPr dirty="0" err="1"/>
              <a:t>konci</a:t>
            </a:r>
            <a:r>
              <a:rPr dirty="0"/>
              <a:t> je 2 m </a:t>
            </a:r>
            <a:r>
              <a:rPr dirty="0" err="1"/>
              <a:t>hluboký</a:t>
            </a:r>
            <a:r>
              <a:rPr dirty="0"/>
              <a:t> </a:t>
            </a:r>
            <a:r>
              <a:rPr dirty="0" err="1"/>
              <a:t>převis</a:t>
            </a:r>
            <a:r>
              <a:rPr dirty="0"/>
              <a:t>, </a:t>
            </a:r>
            <a:r>
              <a:rPr dirty="0" err="1"/>
              <a:t>který</a:t>
            </a:r>
            <a:r>
              <a:rPr dirty="0"/>
              <a:t> </a:t>
            </a:r>
            <a:r>
              <a:rPr dirty="0" err="1"/>
              <a:t>pokračuje</a:t>
            </a:r>
            <a:r>
              <a:rPr dirty="0"/>
              <a:t> do </a:t>
            </a:r>
            <a:r>
              <a:rPr dirty="0" err="1"/>
              <a:t>nitra</a:t>
            </a:r>
            <a:r>
              <a:rPr dirty="0"/>
              <a:t> </a:t>
            </a:r>
            <a:r>
              <a:rPr dirty="0" err="1"/>
              <a:t>skály</a:t>
            </a:r>
            <a:r>
              <a:rPr dirty="0"/>
              <a:t> </a:t>
            </a:r>
            <a:r>
              <a:rPr dirty="0" err="1"/>
              <a:t>úzkou</a:t>
            </a:r>
            <a:r>
              <a:rPr dirty="0"/>
              <a:t> </a:t>
            </a:r>
            <a:r>
              <a:rPr dirty="0" err="1"/>
              <a:t>puklinovou</a:t>
            </a:r>
            <a:r>
              <a:rPr dirty="0"/>
              <a:t> </a:t>
            </a:r>
            <a:r>
              <a:rPr dirty="0" err="1"/>
              <a:t>jeskyní</a:t>
            </a:r>
            <a:r>
              <a:rPr dirty="0"/>
              <a:t>. V </a:t>
            </a:r>
            <a:r>
              <a:rPr dirty="0" err="1"/>
              <a:t>jižní</a:t>
            </a:r>
            <a:r>
              <a:rPr dirty="0"/>
              <a:t> </a:t>
            </a:r>
            <a:r>
              <a:rPr dirty="0" err="1"/>
              <a:t>části</a:t>
            </a:r>
            <a:r>
              <a:rPr dirty="0"/>
              <a:t> </a:t>
            </a:r>
            <a:r>
              <a:rPr dirty="0" err="1"/>
              <a:t>skály</a:t>
            </a:r>
            <a:r>
              <a:rPr dirty="0"/>
              <a:t> je </a:t>
            </a:r>
            <a:r>
              <a:rPr dirty="0" err="1"/>
              <a:t>také</a:t>
            </a:r>
            <a:r>
              <a:rPr dirty="0"/>
              <a:t> 2 m </a:t>
            </a:r>
            <a:r>
              <a:rPr dirty="0" err="1"/>
              <a:t>hluboký</a:t>
            </a:r>
            <a:r>
              <a:rPr dirty="0"/>
              <a:t> </a:t>
            </a:r>
            <a:r>
              <a:rPr dirty="0" err="1"/>
              <a:t>převis</a:t>
            </a:r>
            <a:r>
              <a:rPr dirty="0"/>
              <a:t>. Pod </a:t>
            </a:r>
            <a:r>
              <a:rPr dirty="0" err="1"/>
              <a:t>skalou</a:t>
            </a:r>
            <a:r>
              <a:rPr dirty="0"/>
              <a:t> </a:t>
            </a:r>
            <a:r>
              <a:rPr dirty="0" err="1"/>
              <a:t>jsou</a:t>
            </a:r>
            <a:r>
              <a:rPr dirty="0"/>
              <a:t> </a:t>
            </a:r>
            <a:r>
              <a:rPr dirty="0" err="1"/>
              <a:t>sesuté</a:t>
            </a:r>
            <a:r>
              <a:rPr dirty="0"/>
              <a:t> </a:t>
            </a:r>
            <a:r>
              <a:rPr dirty="0" err="1"/>
              <a:t>až</a:t>
            </a:r>
            <a:r>
              <a:rPr dirty="0"/>
              <a:t> </a:t>
            </a:r>
            <a:r>
              <a:rPr dirty="0" err="1"/>
              <a:t>čtyřmetrové</a:t>
            </a:r>
            <a:r>
              <a:rPr dirty="0"/>
              <a:t> </a:t>
            </a:r>
            <a:r>
              <a:rPr dirty="0" err="1"/>
              <a:t>bloky</a:t>
            </a:r>
            <a:r>
              <a:rPr dirty="0"/>
              <a:t> a </a:t>
            </a:r>
            <a:r>
              <a:rPr dirty="0" err="1"/>
              <a:t>balvany</a:t>
            </a:r>
            <a:r>
              <a:rPr dirty="0"/>
              <a:t>, pod </a:t>
            </a:r>
            <a:r>
              <a:rPr dirty="0" err="1"/>
              <a:t>nimi</a:t>
            </a:r>
            <a:r>
              <a:rPr dirty="0"/>
              <a:t> je </a:t>
            </a:r>
            <a:r>
              <a:rPr dirty="0" err="1"/>
              <a:t>několik</a:t>
            </a:r>
            <a:r>
              <a:rPr dirty="0"/>
              <a:t> </a:t>
            </a:r>
            <a:r>
              <a:rPr dirty="0" err="1"/>
              <a:t>suťových</a:t>
            </a:r>
            <a:r>
              <a:rPr dirty="0"/>
              <a:t> </a:t>
            </a:r>
            <a:r>
              <a:rPr dirty="0" err="1"/>
              <a:t>jeskyní</a:t>
            </a:r>
            <a:r>
              <a:rPr dirty="0"/>
              <a:t>.</a:t>
            </a:r>
          </a:p>
        </p:txBody>
      </p:sp>
      <p:pic>
        <p:nvPicPr>
          <p:cNvPr id="4" name="Obrázek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KUVp3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AxAAAdFgAAKEoAADEp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025402" y="3692253"/>
            <a:ext cx="4018280" cy="31013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Obrázek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L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AAAADeBAAAHTAAAC8qAAAQAAAAJgAAAAgAAAD//////////w=="/>
              </a:ext>
            </a:extLst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18" y="727438"/>
            <a:ext cx="7821295" cy="60661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egsAAOIAAAAiHQAA+QMAABAAAAAmAAAACAAAAAEAAAAAAAAA"/>
              </a:ext>
            </a:extLst>
          </p:cNvSpPr>
          <p:nvPr>
            <p:ph type="ctrTitle"/>
          </p:nvPr>
        </p:nvSpPr>
        <p:spPr>
          <a:xfrm>
            <a:off x="1865630" y="143510"/>
            <a:ext cx="2870200" cy="502285"/>
          </a:xfrm>
        </p:spPr>
        <p:txBody>
          <a:bodyPr/>
          <a:lstStyle/>
          <a:p>
            <a:pPr>
              <a:defRPr sz="2000" cap="none"/>
            </a:pPr>
            <a:r>
              <a:t>andaluzit</a:t>
            </a:r>
          </a:p>
        </p:txBody>
      </p:sp>
      <p:sp>
        <p:nvSpPr>
          <p:cNvPr id="3" name="Pod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UAALgYAAA7LwAADSkAABAAAAAmAAAACAAAAAEAAAAAAAAA"/>
              </a:ext>
            </a:extLst>
          </p:cNvSpPr>
          <p:nvPr>
            <p:ph type="subTitle" idx="1"/>
          </p:nvPr>
        </p:nvSpPr>
        <p:spPr>
          <a:xfrm>
            <a:off x="3515994" y="4018280"/>
            <a:ext cx="4302125" cy="2654935"/>
          </a:xfrm>
          <a:solidFill>
            <a:schemeClr val="bg1"/>
          </a:solidFill>
        </p:spPr>
        <p:txBody>
          <a:bodyPr/>
          <a:lstStyle/>
          <a:p>
            <a:pPr algn="l">
              <a:defRPr sz="2000" cap="none"/>
            </a:pPr>
            <a:r>
              <a:rPr dirty="0" err="1"/>
              <a:t>Vlevo</a:t>
            </a:r>
            <a:r>
              <a:rPr dirty="0"/>
              <a:t> </a:t>
            </a:r>
            <a:r>
              <a:rPr dirty="0" err="1"/>
              <a:t>nahoře</a:t>
            </a:r>
            <a:r>
              <a:rPr dirty="0"/>
              <a:t>                  </a:t>
            </a:r>
            <a:r>
              <a:rPr dirty="0" err="1"/>
              <a:t>Vpravo</a:t>
            </a:r>
            <a:r>
              <a:rPr dirty="0"/>
              <a:t> </a:t>
            </a:r>
            <a:r>
              <a:rPr dirty="0" err="1"/>
              <a:t>nahoře</a:t>
            </a:r>
            <a:endParaRPr dirty="0"/>
          </a:p>
          <a:p>
            <a:pPr algn="l">
              <a:defRPr sz="2000" cap="none"/>
            </a:pPr>
            <a:r>
              <a:rPr dirty="0"/>
              <a:t>ANDALUZIT                     NA VRCHOLU </a:t>
            </a:r>
          </a:p>
          <a:p>
            <a:pPr algn="l">
              <a:defRPr sz="2000" cap="none"/>
            </a:pPr>
            <a:r>
              <a:rPr dirty="0"/>
              <a:t>VE SVORU                        BÍLÉ SKÁLY</a:t>
            </a:r>
          </a:p>
          <a:p>
            <a:pPr algn="l">
              <a:defRPr sz="2000" cap="none"/>
            </a:pPr>
            <a:endParaRPr dirty="0"/>
          </a:p>
          <a:p>
            <a:pPr algn="l">
              <a:defRPr sz="2000" cap="none"/>
            </a:pPr>
            <a:endParaRPr dirty="0"/>
          </a:p>
          <a:p>
            <a:pPr algn="l">
              <a:defRPr sz="2000" cap="none"/>
            </a:pPr>
            <a:r>
              <a:rPr dirty="0" err="1"/>
              <a:t>Vlevo</a:t>
            </a:r>
            <a:r>
              <a:rPr dirty="0"/>
              <a:t> dole                       </a:t>
            </a:r>
            <a:r>
              <a:rPr dirty="0" err="1"/>
              <a:t>Vpravo</a:t>
            </a:r>
            <a:r>
              <a:rPr dirty="0"/>
              <a:t> dole</a:t>
            </a:r>
          </a:p>
          <a:p>
            <a:pPr algn="l">
              <a:defRPr sz="2000" cap="none"/>
            </a:pPr>
            <a:r>
              <a:rPr dirty="0"/>
              <a:t>KŘEMEN                          TÁBOŘIŠTĚ </a:t>
            </a:r>
          </a:p>
          <a:p>
            <a:pPr algn="l">
              <a:defRPr sz="2000" cap="none"/>
            </a:pPr>
            <a:r>
              <a:rPr dirty="0"/>
              <a:t>VE SVORU                        TRAMPŮ                                          </a:t>
            </a:r>
          </a:p>
        </p:txBody>
      </p:sp>
      <p:pic>
        <p:nvPicPr>
          <p:cNvPr id="4" name="Obrázek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SQQAAAAAAAAAAAAAnwYAAAAAAABkAAAAZAAAAAAAAAAjAAAABAAAAGQAAAAXAAAAFAAAAAAAAAAAAAAA/38AAP9/AAAAAAAACQAAAAQAAADRy+bY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AAAABxAAAA8CkAAEcYAAAQAAAAJgAAAAgAAAD//////////w=="/>
              </a:ext>
            </a:extLst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1755"/>
            <a:ext cx="6817360" cy="38747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Obrázek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4wAAD0FgAAKEoAAMMpAAAQAAAAJgAAAAgAAAD//////////w=="/>
              </a:ext>
            </a:extLst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050" y="3731260"/>
            <a:ext cx="4161790" cy="30575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Obrázek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+PGE6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AAAACaGQAABxUAADAqAAAQAAAAJgAAAAgAAAD//////////w=="/>
              </a:ext>
            </a:extLst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1790"/>
            <a:ext cx="3418205" cy="26962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Obrázek4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GQwAABxAAAAKEoAABgVAAAQAAAAJgAAAAgAAAD//////////w=="/>
              </a:ext>
            </a:extLst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380" y="71755"/>
            <a:ext cx="4188460" cy="33572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nwYAAHEAAADcRAAAawQAABAAAAAmAAAACAAAAAEAAAAAAAAA"/>
              </a:ext>
            </a:extLst>
          </p:cNvSpPr>
          <p:nvPr>
            <p:ph type="ctrTitle"/>
          </p:nvPr>
        </p:nvSpPr>
        <p:spPr>
          <a:xfrm>
            <a:off x="1076325" y="71755"/>
            <a:ext cx="10117455" cy="646430"/>
          </a:xfrm>
        </p:spPr>
        <p:txBody>
          <a:bodyPr/>
          <a:lstStyle/>
          <a:p>
            <a:pPr>
              <a:defRPr sz="3000" cap="none">
                <a:latin typeface="Arial Black" pitchFamily="2" charset="-18"/>
                <a:ea typeface="Arial Black" pitchFamily="2" charset="-18"/>
                <a:cs typeface="Arial Black" pitchFamily="2" charset="-18"/>
              </a:defRPr>
            </a:pPr>
            <a:r>
              <a:t>VRCHOL DYLENĚ</a:t>
            </a:r>
          </a:p>
        </p:txBody>
      </p:sp>
      <p:sp>
        <p:nvSpPr>
          <p:cNvPr id="3" name="Pod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AsAAOgXAADAPwAAsCIAABAAAAAmAAAACAAAAAAAAAAAAAAA"/>
              </a:ext>
            </a:extLst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Obrázek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DQGAABNBQAAa0QAAH4pAAAQAAAAJgAAAAgAAAD//////////w=="/>
              </a:ext>
            </a:extLst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80" y="861695"/>
            <a:ext cx="10113645" cy="58832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gAcAAHEAAAAYQwAAagQAABAAAAAmAAAACAAAAAEAAAAAAAAA"/>
              </a:ext>
            </a:extLst>
          </p:cNvSpPr>
          <p:nvPr>
            <p:ph type="ctrTitle"/>
          </p:nvPr>
        </p:nvSpPr>
        <p:spPr>
          <a:xfrm>
            <a:off x="4820028" y="2137410"/>
            <a:ext cx="2602831" cy="789305"/>
          </a:xfrm>
        </p:spPr>
        <p:txBody>
          <a:bodyPr/>
          <a:lstStyle/>
          <a:p>
            <a:pPr>
              <a:defRPr sz="3000" cap="none">
                <a:latin typeface="Arial Black" pitchFamily="2" charset="-18"/>
                <a:ea typeface="Arial Black" pitchFamily="2" charset="-18"/>
                <a:cs typeface="Arial Black" pitchFamily="2" charset="-18"/>
              </a:defRPr>
            </a:pPr>
            <a:r>
              <a:rPr dirty="0"/>
              <a:t>SKÁLY NA DYLENI</a:t>
            </a:r>
          </a:p>
        </p:txBody>
      </p:sp>
      <p:pic>
        <p:nvPicPr>
          <p:cNvPr id="8" name="Obrázek 7" descr="Obsah obrázku venku, strom, rostlina, Nižší rostliny&#10;&#10;Popis byl vytvořen automaticky">
            <a:extLst>
              <a:ext uri="{FF2B5EF4-FFF2-40B4-BE49-F238E27FC236}">
                <a16:creationId xmlns:a16="http://schemas.microsoft.com/office/drawing/2014/main" id="{9A3F36E9-3B4F-BE4A-CC77-71DD83F3B1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815" y="19528"/>
            <a:ext cx="5163185" cy="68027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Obrázek 9" descr="Obsah obrázku venku, příroda, Skála, rostlina&#10;&#10;Popis byl vytvořen automaticky">
            <a:extLst>
              <a:ext uri="{FF2B5EF4-FFF2-40B4-BE49-F238E27FC236}">
                <a16:creationId xmlns:a16="http://schemas.microsoft.com/office/drawing/2014/main" id="{7ED66D2B-3E75-7F3D-D24E-8A8F18D8B3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99" y="302352"/>
            <a:ext cx="4305300" cy="3228975"/>
          </a:xfrm>
          <a:prstGeom prst="rect">
            <a:avLst/>
          </a:prstGeom>
        </p:spPr>
      </p:pic>
      <p:pic>
        <p:nvPicPr>
          <p:cNvPr id="12" name="Obrázek 11" descr="Obsah obrázku venku, Skála, geologie, jeskyně&#10;&#10;Popis byl vytvořen automaticky">
            <a:extLst>
              <a:ext uri="{FF2B5EF4-FFF2-40B4-BE49-F238E27FC236}">
                <a16:creationId xmlns:a16="http://schemas.microsoft.com/office/drawing/2014/main" id="{5E5781D2-375E-4C71-34C2-0FECB7F941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181" y="3644265"/>
            <a:ext cx="4310017" cy="2819705"/>
          </a:xfrm>
          <a:prstGeom prst="rect">
            <a:avLst/>
          </a:prstGeom>
        </p:spPr>
      </p:pic>
      <p:pic>
        <p:nvPicPr>
          <p:cNvPr id="14" name="Obrázek 13" descr="Obsah obrázku mapa, text, atlas&#10;&#10;Popis byl vytvořen automaticky">
            <a:extLst>
              <a:ext uri="{FF2B5EF4-FFF2-40B4-BE49-F238E27FC236}">
                <a16:creationId xmlns:a16="http://schemas.microsoft.com/office/drawing/2014/main" id="{3D85B0FE-6B07-4C2E-F2BD-60F427B203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1903" y="3141979"/>
            <a:ext cx="2620956" cy="33724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venku, jeskyně, skála, rostlina&#10;&#10;Popis byl vytvořen automaticky">
            <a:extLst>
              <a:ext uri="{FF2B5EF4-FFF2-40B4-BE49-F238E27FC236}">
                <a16:creationId xmlns:a16="http://schemas.microsoft.com/office/drawing/2014/main" id="{05642702-28C3-A0FF-CC84-7C78D41B1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31" y="1204595"/>
            <a:ext cx="5382555" cy="4305300"/>
          </a:xfrm>
        </p:spPr>
      </p:pic>
      <p:pic>
        <p:nvPicPr>
          <p:cNvPr id="9" name="Obrázek 8" descr="Obsah obrázku venku, strom, obloha, rostlina&#10;&#10;Popis byl vytvořen automaticky">
            <a:extLst>
              <a:ext uri="{FF2B5EF4-FFF2-40B4-BE49-F238E27FC236}">
                <a16:creationId xmlns:a16="http://schemas.microsoft.com/office/drawing/2014/main" id="{4E0A0FA3-6317-906A-7989-AA1277996E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341" y="1232081"/>
            <a:ext cx="6445631" cy="427781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BF116C-F6BF-F06B-6179-B5D6B24CC61A}"/>
              </a:ext>
            </a:extLst>
          </p:cNvPr>
          <p:cNvSpPr txBox="1"/>
          <p:nvPr/>
        </p:nvSpPr>
        <p:spPr>
          <a:xfrm>
            <a:off x="215477" y="391715"/>
            <a:ext cx="1180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Arial Black" panose="020B0A04020102020204" pitchFamily="34" charset="0"/>
              </a:rPr>
              <a:t>TURISTICKÁ SKÁLA</a:t>
            </a:r>
          </a:p>
        </p:txBody>
      </p:sp>
    </p:spTree>
    <p:extLst>
      <p:ext uri="{BB962C8B-B14F-4D97-AF65-F5344CB8AC3E}">
        <p14:creationId xmlns:p14="http://schemas.microsoft.com/office/powerpoint/2010/main" val="1702219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venku, rostlina, tráva, Nižší rostliny&#10;&#10;Popis byl vytvořen automaticky">
            <a:extLst>
              <a:ext uri="{FF2B5EF4-FFF2-40B4-BE49-F238E27FC236}">
                <a16:creationId xmlns:a16="http://schemas.microsoft.com/office/drawing/2014/main" id="{7A59F8EA-1C86-3A1B-0095-5CB77DD901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35" y="128270"/>
            <a:ext cx="9686925" cy="649858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4636E42-FDD7-37F5-9C90-72522229073F}"/>
              </a:ext>
            </a:extLst>
          </p:cNvPr>
          <p:cNvSpPr txBox="1"/>
          <p:nvPr/>
        </p:nvSpPr>
        <p:spPr>
          <a:xfrm>
            <a:off x="9900285" y="2137410"/>
            <a:ext cx="215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Arial Black" panose="020B0A04020102020204" pitchFamily="34" charset="0"/>
              </a:rPr>
              <a:t>PRAMEN KOSÍHO POTOKA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96DC6C0-DF86-8FF9-A5F9-E84A3E0F3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508" y="3716020"/>
            <a:ext cx="2536156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1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3783272-B8E4-F733-0F5C-4196B5F0E697}"/>
              </a:ext>
            </a:extLst>
          </p:cNvPr>
          <p:cNvSpPr txBox="1"/>
          <p:nvPr/>
        </p:nvSpPr>
        <p:spPr>
          <a:xfrm>
            <a:off x="140336" y="6081858"/>
            <a:ext cx="11911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Aptos Black" panose="020F0502020204030204" pitchFamily="34" charset="0"/>
              </a:rPr>
              <a:t>SKALISKO NA HŘEBENI</a:t>
            </a:r>
          </a:p>
        </p:txBody>
      </p:sp>
      <p:pic>
        <p:nvPicPr>
          <p:cNvPr id="8" name="Obrázek 7" descr="Obsah obrázku mapa, text, atlas&#10;&#10;Popis byl vytvořen automaticky">
            <a:extLst>
              <a:ext uri="{FF2B5EF4-FFF2-40B4-BE49-F238E27FC236}">
                <a16:creationId xmlns:a16="http://schemas.microsoft.com/office/drawing/2014/main" id="{411DFCED-59EE-80DE-7B28-CE1703868B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1223" y="1659173"/>
            <a:ext cx="2630442" cy="1781811"/>
          </a:xfrm>
          <a:prstGeom prst="rect">
            <a:avLst/>
          </a:prstGeom>
        </p:spPr>
      </p:pic>
      <p:pic>
        <p:nvPicPr>
          <p:cNvPr id="10" name="Obrázek 9" descr="Obsah obrázku venku, strom, rostlina, vegetace&#10;&#10;Popis byl vytvořen automaticky">
            <a:extLst>
              <a:ext uri="{FF2B5EF4-FFF2-40B4-BE49-F238E27FC236}">
                <a16:creationId xmlns:a16="http://schemas.microsoft.com/office/drawing/2014/main" id="{392A26E6-E3CD-30D5-4171-0EAE182031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2" y="4716"/>
            <a:ext cx="9347308" cy="62408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Obrázek 11" descr="Obsah obrázku venku, strom, rostlina, jeskyně&#10;&#10;Popis byl vytvořen automaticky">
            <a:extLst>
              <a:ext uri="{FF2B5EF4-FFF2-40B4-BE49-F238E27FC236}">
                <a16:creationId xmlns:a16="http://schemas.microsoft.com/office/drawing/2014/main" id="{ABD0143F-76A3-C093-D837-4277BC637C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1223" y="3540748"/>
            <a:ext cx="2630442" cy="17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60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venku, strom, rostlina, příroda&#10;&#10;Popis byl vytvořen automaticky">
            <a:extLst>
              <a:ext uri="{FF2B5EF4-FFF2-40B4-BE49-F238E27FC236}">
                <a16:creationId xmlns:a16="http://schemas.microsoft.com/office/drawing/2014/main" id="{69D449BC-8DB9-F989-2374-127A4AD2E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386" y="938676"/>
            <a:ext cx="8611278" cy="5617514"/>
          </a:xfrm>
          <a:prstGeom prst="rect">
            <a:avLst/>
          </a:prstGeom>
        </p:spPr>
      </p:pic>
      <p:pic>
        <p:nvPicPr>
          <p:cNvPr id="11" name="Obrázek 10" descr="Obsah obrázku venku, strom, rostlina, tráva&#10;&#10;Popis byl vytvořen automaticky">
            <a:extLst>
              <a:ext uri="{FF2B5EF4-FFF2-40B4-BE49-F238E27FC236}">
                <a16:creationId xmlns:a16="http://schemas.microsoft.com/office/drawing/2014/main" id="{F0F6E0BF-8686-2CC1-81BD-19777951C6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36" y="938676"/>
            <a:ext cx="3224758" cy="241856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465C196-A5A1-FC3D-204F-F04FFBD199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36" y="3459069"/>
            <a:ext cx="3224758" cy="309004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189271-1876-A6C9-8ED3-FD988FB14D2D}"/>
              </a:ext>
            </a:extLst>
          </p:cNvPr>
          <p:cNvSpPr txBox="1"/>
          <p:nvPr/>
        </p:nvSpPr>
        <p:spPr>
          <a:xfrm>
            <a:off x="251232" y="200025"/>
            <a:ext cx="117293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Arial Black" panose="020B0A04020102020204" pitchFamily="34" charset="0"/>
              </a:rPr>
              <a:t>SKÁLA V BLUDIŠTI</a:t>
            </a:r>
          </a:p>
        </p:txBody>
      </p:sp>
    </p:spTree>
    <p:extLst>
      <p:ext uri="{BB962C8B-B14F-4D97-AF65-F5344CB8AC3E}">
        <p14:creationId xmlns:p14="http://schemas.microsoft.com/office/powerpoint/2010/main" val="879165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venku, rostlina, strom, Nižší rostliny&#10;&#10;Popis byl vytvořen automaticky">
            <a:extLst>
              <a:ext uri="{FF2B5EF4-FFF2-40B4-BE49-F238E27FC236}">
                <a16:creationId xmlns:a16="http://schemas.microsoft.com/office/drawing/2014/main" id="{076E7D04-5BEB-F2F7-FCB4-DA85CA2CD8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9" y="727554"/>
            <a:ext cx="6150001" cy="4582860"/>
          </a:xfrm>
          <a:prstGeom prst="rect">
            <a:avLst/>
          </a:prstGeom>
        </p:spPr>
      </p:pic>
      <p:pic>
        <p:nvPicPr>
          <p:cNvPr id="11" name="Obrázek 10" descr="Obsah obrázku venku, strom, rostlina, Skála&#10;&#10;Popis byl vytvořen automaticky">
            <a:extLst>
              <a:ext uri="{FF2B5EF4-FFF2-40B4-BE49-F238E27FC236}">
                <a16:creationId xmlns:a16="http://schemas.microsoft.com/office/drawing/2014/main" id="{536EB133-A985-D7FE-B9FF-C1849DF283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7641" y="738689"/>
            <a:ext cx="5713007" cy="455594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92BF876-9709-77F9-6090-50413F0CB0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847" y="4370892"/>
            <a:ext cx="1855897" cy="236748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8654B59-319A-E243-004B-6141D33C9E82}"/>
              </a:ext>
            </a:extLst>
          </p:cNvPr>
          <p:cNvSpPr txBox="1"/>
          <p:nvPr/>
        </p:nvSpPr>
        <p:spPr>
          <a:xfrm>
            <a:off x="5163184" y="5478288"/>
            <a:ext cx="4420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Arial Black" panose="020B0A04020102020204" pitchFamily="34" charset="0"/>
              </a:rPr>
              <a:t>VĚTRNÁ SKALKA</a:t>
            </a:r>
          </a:p>
        </p:txBody>
      </p:sp>
    </p:spTree>
    <p:extLst>
      <p:ext uri="{BB962C8B-B14F-4D97-AF65-F5344CB8AC3E}">
        <p14:creationId xmlns:p14="http://schemas.microsoft.com/office/powerpoint/2010/main" val="3457814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venku, budova, rostlina, strom&#10;&#10;Popis byl vytvořen automaticky">
            <a:extLst>
              <a:ext uri="{FF2B5EF4-FFF2-40B4-BE49-F238E27FC236}">
                <a16:creationId xmlns:a16="http://schemas.microsoft.com/office/drawing/2014/main" id="{7A7B0D66-2A80-2EA0-F909-F16CE8A5E1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9"/>
          <a:stretch/>
        </p:blipFill>
        <p:spPr>
          <a:xfrm>
            <a:off x="67436" y="237781"/>
            <a:ext cx="5281244" cy="3334729"/>
          </a:xfrm>
          <a:prstGeom prst="rect">
            <a:avLst/>
          </a:prstGeom>
        </p:spPr>
      </p:pic>
      <p:pic>
        <p:nvPicPr>
          <p:cNvPr id="11" name="Obrázek 10" descr="Obsah obrázku budova, venku, rostlina, skála&#10;&#10;Popis byl vytvořen automaticky">
            <a:extLst>
              <a:ext uri="{FF2B5EF4-FFF2-40B4-BE49-F238E27FC236}">
                <a16:creationId xmlns:a16="http://schemas.microsoft.com/office/drawing/2014/main" id="{CC2D147D-62DE-7C9F-12AC-3565C3E669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205" y="273340"/>
            <a:ext cx="6621175" cy="645681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6054D77-33E9-0AB0-6831-9E966C013D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7950" y="4193204"/>
            <a:ext cx="3300730" cy="245742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E0AB7B-F533-F00C-D7EC-CC0F8189A793}"/>
              </a:ext>
            </a:extLst>
          </p:cNvPr>
          <p:cNvSpPr txBox="1"/>
          <p:nvPr/>
        </p:nvSpPr>
        <p:spPr>
          <a:xfrm>
            <a:off x="1431925" y="3639206"/>
            <a:ext cx="4132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Aptos Black" panose="020B0004020202020204" pitchFamily="34" charset="0"/>
              </a:rPr>
              <a:t>SKALKA NA ČUPŘINĚ</a:t>
            </a:r>
          </a:p>
        </p:txBody>
      </p:sp>
    </p:spTree>
    <p:extLst>
      <p:ext uri="{BB962C8B-B14F-4D97-AF65-F5344CB8AC3E}">
        <p14:creationId xmlns:p14="http://schemas.microsoft.com/office/powerpoint/2010/main" val="2441786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wEAAOIAAAApSgAAvQUAABAAAAAmAAAACAAAAIGAAAAAAAAA"/>
              </a:ext>
            </a:extLst>
          </p:cNvSpPr>
          <p:nvPr>
            <p:ph type="ctrTitle"/>
          </p:nvPr>
        </p:nvSpPr>
        <p:spPr>
          <a:xfrm>
            <a:off x="0" y="162469"/>
            <a:ext cx="12192000" cy="789305"/>
          </a:xfrm>
          <a:solidFill>
            <a:schemeClr val="bg2">
              <a:lumMod val="40000"/>
              <a:lumOff val="60000"/>
            </a:schemeClr>
          </a:solidFill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 algn="ctr">
              <a:defRPr sz="3000" cap="none">
                <a:latin typeface="Arial Black" pitchFamily="2" charset="-18"/>
                <a:ea typeface="Arial Black" pitchFamily="2" charset="-18"/>
                <a:cs typeface="Arial Black" pitchFamily="2" charset="-18"/>
              </a:defRPr>
            </a:pPr>
            <a:r>
              <a:rPr dirty="0"/>
              <a:t>HORSKÝ HŘBET NA SEVERNÍM KONCI ČESKÉHO LESA</a:t>
            </a:r>
          </a:p>
        </p:txBody>
      </p:sp>
      <p:pic>
        <p:nvPicPr>
          <p:cNvPr id="3" name="Obrázek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AEAAAgDgAADSkAAH4pAAAQAAAAJgAAAAgAAAD//////////w=="/>
              </a:ext>
            </a:extLst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525" y="2052818"/>
            <a:ext cx="6174740" cy="46631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Obrázek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EwAAAgDgAA+kMAAKspAAAQAAAAJgAAAAgAAAD//////////w=="/>
              </a:ext>
            </a:extLst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610" y="2041885"/>
            <a:ext cx="3237865" cy="468503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ové pole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BAHAAC3SQAAPg0AABAAAAAmAAAACAAAAP//////////"/>
              </a:ext>
            </a:extLst>
          </p:cNvSpPr>
          <p:nvPr/>
        </p:nvSpPr>
        <p:spPr>
          <a:xfrm>
            <a:off x="366575" y="951774"/>
            <a:ext cx="11541579" cy="10045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numCol="1" spcCol="215900" anchor="t"/>
          <a:lstStyle/>
          <a:p>
            <a:pPr algn="just">
              <a:defRPr b="1" cap="none"/>
            </a:pPr>
            <a:r>
              <a:rPr dirty="0" err="1"/>
              <a:t>Dyleňs</a:t>
            </a:r>
            <a:r>
              <a:rPr lang="cs-CZ" dirty="0"/>
              <a:t>k</a:t>
            </a:r>
            <a:r>
              <a:rPr dirty="0"/>
              <a:t>o-</a:t>
            </a:r>
            <a:r>
              <a:rPr dirty="0" err="1"/>
              <a:t>čupřinský</a:t>
            </a:r>
            <a:r>
              <a:rPr dirty="0"/>
              <a:t> </a:t>
            </a:r>
            <a:r>
              <a:rPr dirty="0" err="1"/>
              <a:t>hřbet</a:t>
            </a:r>
            <a:r>
              <a:rPr dirty="0"/>
              <a:t> </a:t>
            </a:r>
            <a:r>
              <a:rPr b="0" cap="none" dirty="0"/>
              <a:t>je </a:t>
            </a:r>
            <a:r>
              <a:rPr b="0" cap="none" dirty="0" err="1"/>
              <a:t>nejvyšší</a:t>
            </a:r>
            <a:r>
              <a:rPr b="0" cap="none" dirty="0"/>
              <a:t> </a:t>
            </a:r>
            <a:r>
              <a:rPr b="0" cap="none" dirty="0" err="1"/>
              <a:t>částí</a:t>
            </a:r>
            <a:r>
              <a:rPr b="0" cap="none" dirty="0"/>
              <a:t> </a:t>
            </a:r>
            <a:r>
              <a:rPr dirty="0" err="1"/>
              <a:t>Dyleňské</a:t>
            </a:r>
            <a:r>
              <a:rPr dirty="0"/>
              <a:t> </a:t>
            </a:r>
            <a:r>
              <a:rPr dirty="0" err="1"/>
              <a:t>hornatiny</a:t>
            </a:r>
            <a:r>
              <a:rPr b="0" cap="none" dirty="0"/>
              <a:t>, </a:t>
            </a:r>
            <a:r>
              <a:rPr b="0" cap="none" dirty="0" err="1"/>
              <a:t>která</a:t>
            </a:r>
            <a:r>
              <a:rPr b="0" cap="none" dirty="0"/>
              <a:t> </a:t>
            </a:r>
            <a:r>
              <a:rPr b="0" cap="none" dirty="0" err="1"/>
              <a:t>ukončuje</a:t>
            </a:r>
            <a:r>
              <a:rPr b="0" cap="none" dirty="0"/>
              <a:t> </a:t>
            </a:r>
            <a:r>
              <a:rPr b="0" cap="none" dirty="0" err="1"/>
              <a:t>pohoří</a:t>
            </a:r>
            <a:r>
              <a:rPr b="0" cap="none" dirty="0"/>
              <a:t> Český les </a:t>
            </a:r>
            <a:r>
              <a:rPr b="0" cap="none" dirty="0" err="1"/>
              <a:t>na</a:t>
            </a:r>
            <a:r>
              <a:rPr b="0" cap="none" dirty="0"/>
              <a:t> </a:t>
            </a:r>
            <a:r>
              <a:rPr b="0" cap="none" dirty="0" err="1"/>
              <a:t>severu</a:t>
            </a:r>
            <a:r>
              <a:rPr b="0" cap="none" dirty="0"/>
              <a:t>.  </a:t>
            </a:r>
            <a:r>
              <a:rPr b="0" cap="none" dirty="0" err="1"/>
              <a:t>Má</a:t>
            </a:r>
            <a:r>
              <a:rPr b="0" cap="none" dirty="0"/>
              <a:t> </a:t>
            </a:r>
            <a:r>
              <a:rPr b="0" cap="none" dirty="0" err="1"/>
              <a:t>podobu</a:t>
            </a:r>
            <a:r>
              <a:rPr b="0" cap="none" dirty="0"/>
              <a:t> </a:t>
            </a:r>
            <a:r>
              <a:rPr b="0" cap="none" dirty="0" err="1"/>
              <a:t>horského</a:t>
            </a:r>
            <a:r>
              <a:rPr b="0" cap="none" dirty="0"/>
              <a:t> </a:t>
            </a:r>
            <a:r>
              <a:rPr b="0" cap="none" dirty="0" err="1"/>
              <a:t>hřbetu</a:t>
            </a:r>
            <a:r>
              <a:rPr b="0" cap="none" dirty="0"/>
              <a:t>, </a:t>
            </a:r>
            <a:r>
              <a:rPr b="0" cap="none" dirty="0" err="1"/>
              <a:t>protaženého</a:t>
            </a:r>
            <a:r>
              <a:rPr b="0" cap="none" dirty="0"/>
              <a:t> </a:t>
            </a:r>
            <a:r>
              <a:rPr b="0" cap="none" dirty="0" err="1"/>
              <a:t>směrem</a:t>
            </a:r>
            <a:r>
              <a:rPr b="0" cap="none" dirty="0"/>
              <a:t> JZ-SV. Je </a:t>
            </a:r>
            <a:r>
              <a:rPr b="0" cap="none" dirty="0" err="1"/>
              <a:t>dlouhý</a:t>
            </a:r>
            <a:r>
              <a:rPr b="0" cap="none" dirty="0"/>
              <a:t> 6 km a </a:t>
            </a:r>
            <a:r>
              <a:rPr b="0" cap="none" dirty="0" err="1"/>
              <a:t>široký</a:t>
            </a:r>
            <a:r>
              <a:rPr b="0" cap="none" dirty="0"/>
              <a:t> 2 </a:t>
            </a:r>
            <a:r>
              <a:rPr b="0" cap="none" dirty="0" err="1"/>
              <a:t>až</a:t>
            </a:r>
            <a:r>
              <a:rPr b="0" cap="none" dirty="0"/>
              <a:t> 2,5 km a </a:t>
            </a:r>
            <a:r>
              <a:rPr b="0" cap="none" dirty="0" err="1"/>
              <a:t>vrcholem</a:t>
            </a:r>
            <a:r>
              <a:rPr b="0" cap="none" dirty="0"/>
              <a:t> </a:t>
            </a:r>
            <a:r>
              <a:rPr b="0" cap="none" dirty="0" err="1"/>
              <a:t>Dyleně</a:t>
            </a:r>
            <a:r>
              <a:rPr b="0" cap="none" dirty="0"/>
              <a:t> </a:t>
            </a:r>
            <a:r>
              <a:rPr b="0" cap="none" dirty="0" err="1"/>
              <a:t>dosahuje</a:t>
            </a:r>
            <a:r>
              <a:rPr b="0" cap="none" dirty="0"/>
              <a:t> 940 m </a:t>
            </a:r>
            <a:r>
              <a:rPr b="0" cap="none" dirty="0" err="1"/>
              <a:t>nad</a:t>
            </a:r>
            <a:r>
              <a:rPr b="0" cap="none" dirty="0"/>
              <a:t> </a:t>
            </a:r>
            <a:r>
              <a:rPr b="0" cap="none" dirty="0" err="1"/>
              <a:t>mořem</a:t>
            </a:r>
            <a:r>
              <a:rPr b="0" cap="none" dirty="0"/>
              <a:t>.  </a:t>
            </a:r>
            <a:r>
              <a:rPr b="0" cap="none" dirty="0" err="1"/>
              <a:t>Dvě</a:t>
            </a:r>
            <a:r>
              <a:rPr b="0" cap="none" dirty="0"/>
              <a:t> </a:t>
            </a:r>
            <a:r>
              <a:rPr b="0" cap="none" dirty="0" err="1"/>
              <a:t>nižší</a:t>
            </a:r>
            <a:r>
              <a:rPr b="0" cap="none" dirty="0"/>
              <a:t> </a:t>
            </a:r>
            <a:r>
              <a:rPr b="0" cap="none" dirty="0" err="1"/>
              <a:t>části</a:t>
            </a:r>
            <a:r>
              <a:rPr b="0" cap="none" dirty="0"/>
              <a:t> </a:t>
            </a:r>
            <a:r>
              <a:rPr b="0" cap="none" dirty="0" err="1"/>
              <a:t>Dyleňské</a:t>
            </a:r>
            <a:r>
              <a:rPr b="0" cap="none" dirty="0"/>
              <a:t> </a:t>
            </a:r>
            <a:r>
              <a:rPr b="0" cap="none" dirty="0" err="1"/>
              <a:t>hornatiny</a:t>
            </a:r>
            <a:r>
              <a:rPr b="0" cap="none" dirty="0"/>
              <a:t> </a:t>
            </a:r>
            <a:r>
              <a:rPr b="0" cap="none" dirty="0" err="1"/>
              <a:t>leží</a:t>
            </a:r>
            <a:r>
              <a:rPr b="0" cap="none" dirty="0"/>
              <a:t> </a:t>
            </a:r>
            <a:r>
              <a:rPr b="0" cap="none" dirty="0" err="1"/>
              <a:t>severně</a:t>
            </a:r>
            <a:r>
              <a:rPr b="0" cap="none" dirty="0"/>
              <a:t> od </a:t>
            </a:r>
            <a:r>
              <a:rPr b="0" cap="none" dirty="0" err="1"/>
              <a:t>hřbetu</a:t>
            </a:r>
            <a:r>
              <a:rPr b="0" cap="none" dirty="0"/>
              <a:t>: </a:t>
            </a:r>
            <a:r>
              <a:rPr dirty="0" err="1"/>
              <a:t>Vysocká</a:t>
            </a:r>
            <a:r>
              <a:rPr dirty="0"/>
              <a:t> </a:t>
            </a:r>
            <a:r>
              <a:rPr dirty="0" err="1"/>
              <a:t>vrchovina</a:t>
            </a:r>
            <a:r>
              <a:rPr dirty="0"/>
              <a:t> </a:t>
            </a:r>
            <a:r>
              <a:rPr b="0" cap="none" dirty="0"/>
              <a:t>a </a:t>
            </a:r>
            <a:r>
              <a:rPr dirty="0" err="1"/>
              <a:t>Paličská</a:t>
            </a:r>
            <a:r>
              <a:rPr dirty="0"/>
              <a:t> </a:t>
            </a:r>
            <a:r>
              <a:rPr dirty="0" err="1"/>
              <a:t>pahorkatina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apa, atlas, text&#10;&#10;Popis byl vytvořen automaticky">
            <a:extLst>
              <a:ext uri="{FF2B5EF4-FFF2-40B4-BE49-F238E27FC236}">
                <a16:creationId xmlns:a16="http://schemas.microsoft.com/office/drawing/2014/main" id="{13FE759E-7CA4-7370-4E7A-1A75E0D36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689" y="3172705"/>
            <a:ext cx="3228975" cy="3518841"/>
          </a:xfrm>
          <a:prstGeom prst="rect">
            <a:avLst/>
          </a:prstGeom>
        </p:spPr>
      </p:pic>
      <p:pic>
        <p:nvPicPr>
          <p:cNvPr id="9" name="Obrázek 8" descr="Obsah obrázku venku, budova, rostlina, stavební materiál&#10;&#10;Popis byl vytvořen automaticky">
            <a:extLst>
              <a:ext uri="{FF2B5EF4-FFF2-40B4-BE49-F238E27FC236}">
                <a16:creationId xmlns:a16="http://schemas.microsoft.com/office/drawing/2014/main" id="{ADC5B974-B263-FF9E-427D-765CC5DCE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35" y="248291"/>
            <a:ext cx="8610600" cy="645795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A272799-4781-50D6-0640-C50544BDAFF2}"/>
              </a:ext>
            </a:extLst>
          </p:cNvPr>
          <p:cNvSpPr txBox="1"/>
          <p:nvPr/>
        </p:nvSpPr>
        <p:spPr>
          <a:xfrm>
            <a:off x="8822689" y="1689027"/>
            <a:ext cx="3228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latin typeface="Arial Black" panose="020B0A04020102020204" pitchFamily="34" charset="0"/>
              </a:rPr>
              <a:t>SKÁLA </a:t>
            </a:r>
          </a:p>
          <a:p>
            <a:r>
              <a:rPr lang="cs-CZ" sz="3000" dirty="0">
                <a:latin typeface="Arial Black" panose="020B0A04020102020204" pitchFamily="34" charset="0"/>
              </a:rPr>
              <a:t>ZVANÁ SKALKA</a:t>
            </a:r>
          </a:p>
        </p:txBody>
      </p:sp>
    </p:spTree>
    <p:extLst>
      <p:ext uri="{BB962C8B-B14F-4D97-AF65-F5344CB8AC3E}">
        <p14:creationId xmlns:p14="http://schemas.microsoft.com/office/powerpoint/2010/main" val="3264299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venku, strom, rostlina, Skála&#10;&#10;Popis byl vytvořen automaticky">
            <a:extLst>
              <a:ext uri="{FF2B5EF4-FFF2-40B4-BE49-F238E27FC236}">
                <a16:creationId xmlns:a16="http://schemas.microsoft.com/office/drawing/2014/main" id="{15D5B734-60C7-1B98-02AB-D6E780B13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865" y="3544377"/>
            <a:ext cx="4163270" cy="3122453"/>
          </a:xfrm>
          <a:prstGeom prst="rect">
            <a:avLst/>
          </a:prstGeom>
        </p:spPr>
      </p:pic>
      <p:pic>
        <p:nvPicPr>
          <p:cNvPr id="9" name="Obrázek 8" descr="Obsah obrázku venku, území, kámen, skála&#10;&#10;Popis byl vytvořen automaticky">
            <a:extLst>
              <a:ext uri="{FF2B5EF4-FFF2-40B4-BE49-F238E27FC236}">
                <a16:creationId xmlns:a16="http://schemas.microsoft.com/office/drawing/2014/main" id="{9DEC1BDD-9114-6699-C307-E8342A6D4D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865" y="124459"/>
            <a:ext cx="4163270" cy="3122453"/>
          </a:xfrm>
          <a:prstGeom prst="rect">
            <a:avLst/>
          </a:prstGeom>
        </p:spPr>
      </p:pic>
      <p:pic>
        <p:nvPicPr>
          <p:cNvPr id="11" name="Obrázek 10" descr="Obsah obrázku venku, strom, rostlina, Skála&#10;&#10;Popis byl vytvořen automaticky">
            <a:extLst>
              <a:ext uri="{FF2B5EF4-FFF2-40B4-BE49-F238E27FC236}">
                <a16:creationId xmlns:a16="http://schemas.microsoft.com/office/drawing/2014/main" id="{9F22C2DF-57B6-B063-3414-335B96C56C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865" y="128269"/>
            <a:ext cx="6744970" cy="625023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8231151-B2BD-5081-8C1B-75E0F38C44C8}"/>
              </a:ext>
            </a:extLst>
          </p:cNvPr>
          <p:cNvSpPr txBox="1"/>
          <p:nvPr/>
        </p:nvSpPr>
        <p:spPr>
          <a:xfrm>
            <a:off x="7441627" y="3180201"/>
            <a:ext cx="4179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Na vrcholu Skalky</a:t>
            </a:r>
          </a:p>
        </p:txBody>
      </p:sp>
    </p:spTree>
    <p:extLst>
      <p:ext uri="{BB962C8B-B14F-4D97-AF65-F5344CB8AC3E}">
        <p14:creationId xmlns:p14="http://schemas.microsoft.com/office/powerpoint/2010/main" val="1810595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venku, tráva, budova, rostlina&#10;&#10;Popis byl vytvořen automaticky">
            <a:extLst>
              <a:ext uri="{FF2B5EF4-FFF2-40B4-BE49-F238E27FC236}">
                <a16:creationId xmlns:a16="http://schemas.microsoft.com/office/drawing/2014/main" id="{B7233A0E-1E8E-293E-6D25-D4C3BFB71B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39" y="441618"/>
            <a:ext cx="11635921" cy="612202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E8D1C79-C42E-F99A-C560-C59890BA09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864" y="3958010"/>
            <a:ext cx="2217054" cy="277645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53FA257-E702-62ED-FF1B-C20190900A99}"/>
              </a:ext>
            </a:extLst>
          </p:cNvPr>
          <p:cNvSpPr txBox="1"/>
          <p:nvPr/>
        </p:nvSpPr>
        <p:spPr>
          <a:xfrm>
            <a:off x="0" y="150256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Arial Black" panose="020B0A04020102020204" pitchFamily="34" charset="0"/>
              </a:rPr>
              <a:t>MOHELENSKÁ PLÁŇ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2C19514-44AB-3443-02B3-92244BE39CE5}"/>
              </a:ext>
            </a:extLst>
          </p:cNvPr>
          <p:cNvSpPr txBox="1"/>
          <p:nvPr/>
        </p:nvSpPr>
        <p:spPr>
          <a:xfrm>
            <a:off x="231049" y="5259266"/>
            <a:ext cx="9452701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b="1" dirty="0" err="1"/>
              <a:t>Mohelenská</a:t>
            </a:r>
            <a:r>
              <a:rPr lang="cs-CZ" b="1" dirty="0"/>
              <a:t> pláň </a:t>
            </a:r>
            <a:r>
              <a:rPr lang="cs-CZ" dirty="0"/>
              <a:t>je velká luční enkláva obklopená lesy, ležící v těsné blízkosti bavorské hranice. Od 17. století zde stávala vesnice uhlířů a dřevorubců </a:t>
            </a:r>
            <a:r>
              <a:rPr lang="cs-CZ" b="1" dirty="0" err="1"/>
              <a:t>Neumugl</a:t>
            </a:r>
            <a:r>
              <a:rPr lang="cs-CZ" b="1" dirty="0"/>
              <a:t> - Nové Mohelno</a:t>
            </a:r>
            <a:r>
              <a:rPr lang="cs-CZ" dirty="0"/>
              <a:t>.   V roce 1847 měla 24 stavení a 146 obyvatel. V roce 1946 byli obyvatelé odsunuti, potom byly domy rozebrány a vesnice zbourána. V letech 1951 - 1978 zde byla rota Pohraniční stráže, ani po ní už zde není žádná památka. </a:t>
            </a:r>
          </a:p>
        </p:txBody>
      </p:sp>
    </p:spTree>
    <p:extLst>
      <p:ext uri="{BB962C8B-B14F-4D97-AF65-F5344CB8AC3E}">
        <p14:creationId xmlns:p14="http://schemas.microsoft.com/office/powerpoint/2010/main" val="387890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0A6D1EF-70AF-2EA6-01EC-CB3691A186E7}"/>
              </a:ext>
            </a:extLst>
          </p:cNvPr>
          <p:cNvSpPr txBox="1"/>
          <p:nvPr/>
        </p:nvSpPr>
        <p:spPr>
          <a:xfrm>
            <a:off x="23858" y="200025"/>
            <a:ext cx="121681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Arial Black" panose="020B0A04020102020204" pitchFamily="34" charset="0"/>
              </a:rPr>
              <a:t>SKÁLA NA KONCI HŘBETU</a:t>
            </a:r>
          </a:p>
        </p:txBody>
      </p:sp>
      <p:pic>
        <p:nvPicPr>
          <p:cNvPr id="10" name="Obrázek 9" descr="Obsah obrázku venku, rostlina, strom, skála&#10;&#10;Popis byl vytvořen automaticky">
            <a:extLst>
              <a:ext uri="{FF2B5EF4-FFF2-40B4-BE49-F238E27FC236}">
                <a16:creationId xmlns:a16="http://schemas.microsoft.com/office/drawing/2014/main" id="{8C3DB750-0F09-E61C-5940-F754B7146F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664" y="749211"/>
            <a:ext cx="3933368" cy="2950026"/>
          </a:xfrm>
          <a:prstGeom prst="rect">
            <a:avLst/>
          </a:prstGeom>
        </p:spPr>
      </p:pic>
      <p:pic>
        <p:nvPicPr>
          <p:cNvPr id="12" name="Obrázek 11" descr="Obsah obrázku venku, rostlina, příroda, strom&#10;&#10;Popis byl vytvořen automaticky">
            <a:extLst>
              <a:ext uri="{FF2B5EF4-FFF2-40B4-BE49-F238E27FC236}">
                <a16:creationId xmlns:a16="http://schemas.microsoft.com/office/drawing/2014/main" id="{23851CDD-828C-B4EF-2496-CB40C6AD15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36" y="749211"/>
            <a:ext cx="7885249" cy="59139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4B3A379-CD83-B7C7-50AD-9F78324E7D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7664" y="3741648"/>
            <a:ext cx="2720067" cy="28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07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venku, tráva, obloha, krajina&#10;&#10;Popis byl vytvořen automaticky">
            <a:extLst>
              <a:ext uri="{FF2B5EF4-FFF2-40B4-BE49-F238E27FC236}">
                <a16:creationId xmlns:a16="http://schemas.microsoft.com/office/drawing/2014/main" id="{69FAFB74-C2EB-F2D9-E028-D0479DC972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2" y="343535"/>
            <a:ext cx="12175518" cy="544551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C0DF46A-C6DA-875B-120E-5C552FDC24C6}"/>
              </a:ext>
            </a:extLst>
          </p:cNvPr>
          <p:cNvSpPr txBox="1"/>
          <p:nvPr/>
        </p:nvSpPr>
        <p:spPr>
          <a:xfrm>
            <a:off x="16482" y="5940425"/>
            <a:ext cx="121755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Arial Black" panose="020B0A04020102020204" pitchFamily="34" charset="0"/>
              </a:rPr>
              <a:t>DĚKUJI VÁM ZA POZORNOST</a:t>
            </a:r>
          </a:p>
        </p:txBody>
      </p:sp>
    </p:spTree>
    <p:extLst>
      <p:ext uri="{BB962C8B-B14F-4D97-AF65-F5344CB8AC3E}">
        <p14:creationId xmlns:p14="http://schemas.microsoft.com/office/powerpoint/2010/main" val="1837579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xAEAAFMBAABGSQAATAUAABAAAAAmAAAACAAAAAEAAAAAAAAA"/>
              </a:ext>
            </a:extLst>
          </p:cNvSpPr>
          <p:nvPr>
            <p:ph type="ctrTitle"/>
          </p:nvPr>
        </p:nvSpPr>
        <p:spPr>
          <a:xfrm>
            <a:off x="287020" y="215265"/>
            <a:ext cx="11624310" cy="645795"/>
          </a:xfrm>
        </p:spPr>
        <p:txBody>
          <a:bodyPr/>
          <a:lstStyle/>
          <a:p>
            <a:pPr>
              <a:defRPr sz="3000" cap="none">
                <a:latin typeface="Arial Black" pitchFamily="2" charset="-18"/>
                <a:ea typeface="Arial Black" pitchFamily="2" charset="-18"/>
                <a:cs typeface="Arial Black" pitchFamily="2" charset="-18"/>
              </a:defRPr>
            </a:pPr>
            <a:r>
              <a:t>MOLDANUBIKUM A SAXOTHURINGIKUM</a:t>
            </a:r>
          </a:p>
        </p:txBody>
      </p:sp>
      <p:sp>
        <p:nvSpPr>
          <p:cNvPr id="3" name="Automatický obrazec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kgEAAA8BAAAAkAAAAEgAAACQAAAASAAAAAAAAAAAAAAAAAAAAAEAAABQAAAAAAAAAAAA0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P8AAAB/f38AgICAA8zMzADAwP8Af39/AAAAAAAAAAAAAAAAAAAAAAAAAAAAIQAAABgAAAAUAAAA1AgAAAkLAADUCAAACQsAABAAAAAmAAAACAAAAP//////////"/>
              </a:ext>
            </a:extLst>
          </p:cNvSpPr>
          <p:nvPr/>
        </p:nvSpPr>
        <p:spPr>
          <a:xfrm>
            <a:off x="1435100" y="1793875"/>
            <a:ext cx="0" cy="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4" name="Obrázek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eG1s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sCAAB6CwAAdCcAAJwoAAAQAAAAJgAAAAgAAAD//////////w=="/>
              </a:ext>
            </a:extLst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20" y="1781719"/>
            <a:ext cx="6273165" cy="49429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Obrázek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EHQc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8pAAAQBwAAnUcAAM8bAAAQAAAAJgAAAAgAAAD//////////w=="/>
              </a:ext>
            </a:extLst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827" y="943973"/>
            <a:ext cx="5174503" cy="361697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ové pole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NQIAAC4GAACcKAAAmAoAABAAAAAmAAAACAAAAP//////////"/>
              </a:ext>
            </a:extLst>
          </p:cNvSpPr>
          <p:nvPr/>
        </p:nvSpPr>
        <p:spPr>
          <a:xfrm>
            <a:off x="287020" y="937079"/>
            <a:ext cx="6273165" cy="7175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200" b="1" cap="none"/>
            </a:pPr>
            <a:r>
              <a:rPr dirty="0" err="1"/>
              <a:t>Saxothuringikum</a:t>
            </a:r>
            <a:r>
              <a:rPr dirty="0"/>
              <a:t> -</a:t>
            </a:r>
            <a:r>
              <a:rPr b="0" cap="none" dirty="0"/>
              <a:t> </a:t>
            </a:r>
            <a:r>
              <a:rPr b="0" cap="none" dirty="0" err="1"/>
              <a:t>geologická</a:t>
            </a:r>
            <a:r>
              <a:rPr b="0" cap="none" dirty="0"/>
              <a:t> </a:t>
            </a:r>
            <a:r>
              <a:rPr b="0" cap="none" dirty="0" err="1"/>
              <a:t>kra</a:t>
            </a:r>
            <a:r>
              <a:rPr b="0" cap="none" dirty="0"/>
              <a:t> v </a:t>
            </a:r>
            <a:r>
              <a:rPr b="0" cap="none" dirty="0" err="1"/>
              <a:t>severozápadních</a:t>
            </a:r>
            <a:r>
              <a:rPr b="0" cap="none" dirty="0"/>
              <a:t> </a:t>
            </a:r>
            <a:r>
              <a:rPr b="0" cap="none" dirty="0" err="1"/>
              <a:t>Čechách</a:t>
            </a:r>
            <a:r>
              <a:rPr b="0" cap="none" dirty="0"/>
              <a:t> a </a:t>
            </a:r>
            <a:r>
              <a:rPr b="0" cap="none" dirty="0" err="1"/>
              <a:t>na</a:t>
            </a:r>
            <a:r>
              <a:rPr b="0" cap="none" dirty="0"/>
              <a:t> </a:t>
            </a:r>
            <a:r>
              <a:rPr b="0" cap="none" dirty="0" err="1"/>
              <a:t>území</a:t>
            </a:r>
            <a:r>
              <a:rPr b="0" cap="none" dirty="0"/>
              <a:t> </a:t>
            </a:r>
            <a:r>
              <a:rPr b="0" cap="none" dirty="0" err="1"/>
              <a:t>Saska</a:t>
            </a:r>
            <a:r>
              <a:rPr b="0" cap="none" dirty="0"/>
              <a:t> a </a:t>
            </a:r>
            <a:r>
              <a:rPr b="0" cap="none" dirty="0" err="1"/>
              <a:t>Durynska</a:t>
            </a:r>
            <a:endParaRPr b="0" cap="none" dirty="0"/>
          </a:p>
        </p:txBody>
      </p:sp>
      <p:sp>
        <p:nvSpPr>
          <p:cNvPr id="7" name="Textové pole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YCoAAJMdAADzRwAAPSQAABAAAAAmAAAACAAAAP//////////"/>
              </a:ext>
            </a:extLst>
          </p:cNvSpPr>
          <p:nvPr/>
        </p:nvSpPr>
        <p:spPr>
          <a:xfrm>
            <a:off x="6736827" y="4667493"/>
            <a:ext cx="5174504" cy="1835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numCol="1" spcCol="215900" anchor="t"/>
          <a:lstStyle/>
          <a:p>
            <a:pPr algn="just">
              <a:defRPr sz="2200" b="1" cap="none"/>
            </a:pPr>
            <a:r>
              <a:rPr lang="cs-CZ" b="1" cap="none" dirty="0"/>
              <a:t>Moldanubikum</a:t>
            </a:r>
            <a:r>
              <a:rPr lang="cs-CZ" b="0" cap="none" dirty="0"/>
              <a:t> - geologická jednotka, jenž zaujímá  celou jižní polovinu Čech a zasahuje až k Dunaji v Rakousku a v Bavorsku. Je tvořeno hlavně silně metamorfovanými horninami a žulami.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xQEAAOIAAADWSAAAvQUAABAAAAAmAAAACAAAAAEAAAAAAAAA"/>
              </a:ext>
            </a:extLst>
          </p:cNvSpPr>
          <p:nvPr>
            <p:ph type="ctrTitle"/>
          </p:nvPr>
        </p:nvSpPr>
        <p:spPr>
          <a:xfrm>
            <a:off x="287655" y="143510"/>
            <a:ext cx="11552555" cy="789305"/>
          </a:xfrm>
        </p:spPr>
        <p:txBody>
          <a:bodyPr/>
          <a:lstStyle/>
          <a:p>
            <a:pPr>
              <a:defRPr sz="3000" cap="none">
                <a:latin typeface="Arial Black" pitchFamily="2" charset="-18"/>
                <a:ea typeface="Arial Black" pitchFamily="2" charset="-18"/>
                <a:cs typeface="Arial Black" pitchFamily="2" charset="-18"/>
              </a:defRPr>
            </a:pPr>
            <a:r>
              <a:rPr dirty="0"/>
              <a:t>VARISKÉ VRÁSNĚNÍ - VZNIK ČESKÉHO MASIVU</a:t>
            </a:r>
          </a:p>
        </p:txBody>
      </p:sp>
      <p:sp>
        <p:nvSpPr>
          <p:cNvPr id="3" name="Pod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isAAC4GAADVSAAAKygAABAAAAAmAAAACAAAAAEAAAAAAAAA"/>
              </a:ext>
            </a:extLst>
          </p:cNvSpPr>
          <p:nvPr>
            <p:ph type="subTitle" idx="1"/>
          </p:nvPr>
        </p:nvSpPr>
        <p:spPr>
          <a:xfrm>
            <a:off x="7031990" y="1004570"/>
            <a:ext cx="4807585" cy="552513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just">
              <a:defRPr sz="2200" cap="none"/>
            </a:pPr>
            <a:r>
              <a:rPr dirty="0" err="1"/>
              <a:t>Moldanubikum</a:t>
            </a:r>
            <a:r>
              <a:rPr dirty="0"/>
              <a:t> a </a:t>
            </a:r>
            <a:r>
              <a:rPr dirty="0" err="1"/>
              <a:t>saxothuringikum</a:t>
            </a:r>
            <a:r>
              <a:rPr dirty="0"/>
              <a:t> </a:t>
            </a:r>
            <a:r>
              <a:rPr dirty="0" err="1"/>
              <a:t>byly</a:t>
            </a:r>
            <a:r>
              <a:rPr dirty="0"/>
              <a:t> </a:t>
            </a:r>
            <a:r>
              <a:rPr dirty="0" err="1"/>
              <a:t>až</a:t>
            </a:r>
            <a:r>
              <a:rPr dirty="0"/>
              <a:t> do </a:t>
            </a:r>
            <a:r>
              <a:rPr dirty="0" err="1"/>
              <a:t>devonu</a:t>
            </a:r>
            <a:r>
              <a:rPr dirty="0"/>
              <a:t> </a:t>
            </a:r>
            <a:r>
              <a:rPr dirty="0" err="1"/>
              <a:t>samostatnými</a:t>
            </a:r>
            <a:r>
              <a:rPr dirty="0"/>
              <a:t> </a:t>
            </a:r>
            <a:r>
              <a:rPr dirty="0" err="1"/>
              <a:t>malými</a:t>
            </a:r>
            <a:r>
              <a:rPr dirty="0"/>
              <a:t> </a:t>
            </a:r>
            <a:r>
              <a:rPr dirty="0" err="1"/>
              <a:t>kontinenty</a:t>
            </a:r>
            <a:r>
              <a:rPr dirty="0"/>
              <a:t>, </a:t>
            </a:r>
            <a:r>
              <a:rPr dirty="0" err="1"/>
              <a:t>které</a:t>
            </a:r>
            <a:r>
              <a:rPr dirty="0"/>
              <a:t> </a:t>
            </a:r>
            <a:r>
              <a:rPr dirty="0" err="1"/>
              <a:t>ležely</a:t>
            </a:r>
            <a:r>
              <a:rPr dirty="0"/>
              <a:t> v </a:t>
            </a:r>
            <a:r>
              <a:rPr dirty="0" err="1"/>
              <a:t>praoceánu</a:t>
            </a:r>
            <a:r>
              <a:rPr dirty="0"/>
              <a:t> </a:t>
            </a:r>
            <a:r>
              <a:rPr b="1" cap="none" dirty="0" err="1"/>
              <a:t>Paleotethys</a:t>
            </a:r>
            <a:r>
              <a:rPr dirty="0"/>
              <a:t>. </a:t>
            </a:r>
            <a:r>
              <a:rPr dirty="0" err="1"/>
              <a:t>Jádra</a:t>
            </a:r>
            <a:r>
              <a:rPr dirty="0"/>
              <a:t> </a:t>
            </a:r>
            <a:r>
              <a:rPr dirty="0" err="1"/>
              <a:t>těchto</a:t>
            </a:r>
            <a:r>
              <a:rPr dirty="0"/>
              <a:t> </a:t>
            </a:r>
            <a:r>
              <a:rPr dirty="0" err="1"/>
              <a:t>kontinentů</a:t>
            </a:r>
            <a:r>
              <a:rPr dirty="0"/>
              <a:t> </a:t>
            </a:r>
            <a:r>
              <a:rPr dirty="0" err="1"/>
              <a:t>jsou</a:t>
            </a:r>
            <a:r>
              <a:rPr dirty="0"/>
              <a:t> </a:t>
            </a:r>
            <a:r>
              <a:rPr dirty="0" err="1"/>
              <a:t>starší</a:t>
            </a:r>
            <a:r>
              <a:rPr dirty="0"/>
              <a:t> </a:t>
            </a:r>
            <a:r>
              <a:rPr dirty="0" err="1"/>
              <a:t>než</a:t>
            </a:r>
            <a:r>
              <a:rPr dirty="0"/>
              <a:t> 500 </a:t>
            </a:r>
            <a:r>
              <a:rPr dirty="0" err="1"/>
              <a:t>milionů</a:t>
            </a:r>
            <a:r>
              <a:rPr dirty="0"/>
              <a:t> let. </a:t>
            </a:r>
            <a:r>
              <a:rPr dirty="0" err="1"/>
              <a:t>Pohybem</a:t>
            </a:r>
            <a:r>
              <a:rPr dirty="0"/>
              <a:t> </a:t>
            </a:r>
            <a:r>
              <a:rPr dirty="0" err="1"/>
              <a:t>kontinentálních</a:t>
            </a:r>
            <a:r>
              <a:rPr dirty="0"/>
              <a:t> </a:t>
            </a:r>
            <a:r>
              <a:rPr dirty="0" err="1"/>
              <a:t>desek</a:t>
            </a:r>
            <a:r>
              <a:rPr dirty="0"/>
              <a:t> </a:t>
            </a:r>
            <a:r>
              <a:rPr dirty="0" err="1"/>
              <a:t>před</a:t>
            </a:r>
            <a:r>
              <a:rPr dirty="0"/>
              <a:t> 370 </a:t>
            </a:r>
            <a:r>
              <a:rPr dirty="0" err="1"/>
              <a:t>až</a:t>
            </a:r>
            <a:r>
              <a:rPr dirty="0"/>
              <a:t> 320 </a:t>
            </a:r>
            <a:r>
              <a:rPr dirty="0" err="1"/>
              <a:t>miliony</a:t>
            </a:r>
            <a:r>
              <a:rPr dirty="0"/>
              <a:t> let </a:t>
            </a:r>
            <a:r>
              <a:rPr dirty="0" err="1"/>
              <a:t>došlo</a:t>
            </a:r>
            <a:r>
              <a:rPr dirty="0"/>
              <a:t> k </a:t>
            </a:r>
            <a:r>
              <a:rPr b="1" cap="none" dirty="0" err="1"/>
              <a:t>variskému</a:t>
            </a:r>
            <a:r>
              <a:rPr b="1" cap="none" dirty="0"/>
              <a:t> </a:t>
            </a:r>
            <a:r>
              <a:rPr b="1" cap="none" dirty="0" err="1"/>
              <a:t>vrásnění</a:t>
            </a:r>
            <a:r>
              <a:rPr dirty="0"/>
              <a:t>, </a:t>
            </a:r>
            <a:r>
              <a:rPr dirty="0" err="1"/>
              <a:t>při</a:t>
            </a:r>
            <a:r>
              <a:rPr dirty="0"/>
              <a:t> </a:t>
            </a:r>
            <a:r>
              <a:rPr dirty="0" err="1"/>
              <a:t>němž</a:t>
            </a:r>
            <a:r>
              <a:rPr dirty="0"/>
              <a:t> se </a:t>
            </a:r>
            <a:r>
              <a:rPr dirty="0" err="1"/>
              <a:t>postupně</a:t>
            </a:r>
            <a:r>
              <a:rPr dirty="0"/>
              <a:t> </a:t>
            </a:r>
            <a:r>
              <a:rPr dirty="0" err="1"/>
              <a:t>uzavřel</a:t>
            </a:r>
            <a:r>
              <a:rPr dirty="0"/>
              <a:t> </a:t>
            </a:r>
            <a:r>
              <a:rPr dirty="0" err="1"/>
              <a:t>praoceán</a:t>
            </a:r>
            <a:r>
              <a:rPr dirty="0"/>
              <a:t> a </a:t>
            </a:r>
            <a:r>
              <a:rPr dirty="0" err="1"/>
              <a:t>moldanubikum</a:t>
            </a:r>
            <a:r>
              <a:rPr dirty="0"/>
              <a:t> se </a:t>
            </a:r>
            <a:r>
              <a:rPr dirty="0" err="1"/>
              <a:t>přesunulo</a:t>
            </a:r>
            <a:r>
              <a:rPr dirty="0"/>
              <a:t> </a:t>
            </a:r>
            <a:r>
              <a:rPr dirty="0" err="1"/>
              <a:t>přes</a:t>
            </a:r>
            <a:r>
              <a:rPr dirty="0"/>
              <a:t> </a:t>
            </a:r>
            <a:r>
              <a:rPr dirty="0" err="1"/>
              <a:t>saxothuringikum</a:t>
            </a:r>
            <a:r>
              <a:rPr dirty="0"/>
              <a:t>.  </a:t>
            </a:r>
            <a:r>
              <a:rPr dirty="0" err="1"/>
              <a:t>Hlubinný</a:t>
            </a:r>
            <a:r>
              <a:rPr dirty="0"/>
              <a:t> </a:t>
            </a:r>
            <a:r>
              <a:rPr dirty="0" err="1"/>
              <a:t>zlom</a:t>
            </a:r>
            <a:r>
              <a:rPr dirty="0"/>
              <a:t>, </a:t>
            </a:r>
            <a:r>
              <a:rPr dirty="0" err="1"/>
              <a:t>podél</a:t>
            </a:r>
            <a:r>
              <a:rPr dirty="0"/>
              <a:t> </a:t>
            </a:r>
            <a:r>
              <a:rPr dirty="0" err="1"/>
              <a:t>nějž</a:t>
            </a:r>
            <a:r>
              <a:rPr dirty="0"/>
              <a:t> </a:t>
            </a:r>
            <a:r>
              <a:rPr dirty="0" err="1"/>
              <a:t>došlo</a:t>
            </a:r>
            <a:r>
              <a:rPr dirty="0"/>
              <a:t> k </a:t>
            </a:r>
            <a:r>
              <a:rPr dirty="0" err="1"/>
              <a:t>násunu</a:t>
            </a:r>
            <a:r>
              <a:rPr dirty="0"/>
              <a:t>, je </a:t>
            </a:r>
            <a:r>
              <a:rPr dirty="0" err="1"/>
              <a:t>tzv</a:t>
            </a:r>
            <a:r>
              <a:rPr dirty="0"/>
              <a:t>. </a:t>
            </a:r>
            <a:r>
              <a:rPr b="1" cap="none" dirty="0"/>
              <a:t>sutura.  </a:t>
            </a:r>
            <a:r>
              <a:rPr dirty="0" err="1"/>
              <a:t>Vrásnění</a:t>
            </a:r>
            <a:r>
              <a:rPr dirty="0"/>
              <a:t> </a:t>
            </a:r>
            <a:r>
              <a:rPr dirty="0" err="1"/>
              <a:t>bylo</a:t>
            </a:r>
            <a:r>
              <a:rPr dirty="0"/>
              <a:t> </a:t>
            </a:r>
            <a:r>
              <a:rPr dirty="0" err="1"/>
              <a:t>vyvoláno</a:t>
            </a:r>
            <a:r>
              <a:rPr dirty="0"/>
              <a:t> </a:t>
            </a:r>
            <a:r>
              <a:rPr dirty="0" err="1"/>
              <a:t>tlakem</a:t>
            </a:r>
            <a:r>
              <a:rPr dirty="0"/>
              <a:t> </a:t>
            </a:r>
            <a:r>
              <a:rPr dirty="0" err="1"/>
              <a:t>velkého</a:t>
            </a:r>
            <a:r>
              <a:rPr dirty="0"/>
              <a:t> </a:t>
            </a:r>
            <a:r>
              <a:rPr dirty="0" err="1"/>
              <a:t>jižního</a:t>
            </a:r>
            <a:r>
              <a:rPr dirty="0"/>
              <a:t> </a:t>
            </a:r>
            <a:r>
              <a:rPr dirty="0" err="1"/>
              <a:t>prakontinentu</a:t>
            </a:r>
            <a:r>
              <a:rPr dirty="0"/>
              <a:t> </a:t>
            </a:r>
            <a:r>
              <a:rPr b="1" cap="none" dirty="0"/>
              <a:t>Gondwana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prakontinent</a:t>
            </a:r>
            <a:r>
              <a:rPr dirty="0"/>
              <a:t> </a:t>
            </a:r>
            <a:r>
              <a:rPr b="1" cap="none" dirty="0"/>
              <a:t>Laurussia</a:t>
            </a:r>
            <a:r>
              <a:rPr dirty="0"/>
              <a:t>.  </a:t>
            </a:r>
            <a:r>
              <a:rPr dirty="0" err="1"/>
              <a:t>Vrásněním</a:t>
            </a:r>
            <a:r>
              <a:rPr dirty="0"/>
              <a:t> </a:t>
            </a:r>
            <a:r>
              <a:rPr dirty="0" err="1"/>
              <a:t>byly</a:t>
            </a:r>
            <a:r>
              <a:rPr dirty="0"/>
              <a:t> </a:t>
            </a:r>
            <a:r>
              <a:rPr dirty="0" err="1"/>
              <a:t>postiženy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další</a:t>
            </a:r>
            <a:r>
              <a:rPr dirty="0"/>
              <a:t> </a:t>
            </a:r>
            <a:r>
              <a:rPr dirty="0" err="1"/>
              <a:t>malé</a:t>
            </a:r>
            <a:r>
              <a:rPr dirty="0"/>
              <a:t> </a:t>
            </a:r>
            <a:r>
              <a:rPr dirty="0" err="1"/>
              <a:t>kontinenty</a:t>
            </a:r>
            <a:r>
              <a:rPr dirty="0"/>
              <a:t>, </a:t>
            </a:r>
            <a:r>
              <a:rPr dirty="0" err="1"/>
              <a:t>jejich</a:t>
            </a:r>
            <a:r>
              <a:rPr dirty="0"/>
              <a:t> </a:t>
            </a:r>
            <a:r>
              <a:rPr dirty="0" err="1"/>
              <a:t>spojením</a:t>
            </a:r>
            <a:r>
              <a:rPr dirty="0"/>
              <a:t> se </a:t>
            </a:r>
            <a:r>
              <a:rPr dirty="0" err="1"/>
              <a:t>zformoval</a:t>
            </a:r>
            <a:r>
              <a:rPr dirty="0"/>
              <a:t> </a:t>
            </a:r>
            <a:r>
              <a:rPr b="1" cap="none" dirty="0"/>
              <a:t>Český </a:t>
            </a:r>
            <a:r>
              <a:rPr b="1" cap="none" dirty="0" err="1"/>
              <a:t>masiv</a:t>
            </a:r>
            <a:r>
              <a:rPr b="1" cap="none" dirty="0"/>
              <a:t>.</a:t>
            </a:r>
          </a:p>
        </p:txBody>
      </p:sp>
      <p:pic>
        <p:nvPicPr>
          <p:cNvPr id="4" name="Obrázek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FKAtQ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OawAADZXgAAJsgAADxyAAAQAAAAJgAAAAgAAAD//////////w=="/>
              </a:ext>
            </a:extLst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6610" y="15418435"/>
            <a:ext cx="3779520" cy="31515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Obrázek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8CAAAQBwAA0ikAACsoAAAQAAAAJgAAAAgAAAD//////////w=="/>
              </a:ext>
            </a:extLst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63" y="1004570"/>
            <a:ext cx="6625598" cy="55251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Nerost, Magmatická hornina, Kamenné nástroje, Sopečná hornina&#10;&#10;Popis byl vytvořen automaticky">
            <a:extLst>
              <a:ext uri="{FF2B5EF4-FFF2-40B4-BE49-F238E27FC236}">
                <a16:creationId xmlns:a16="http://schemas.microsoft.com/office/drawing/2014/main" id="{A1263595-0CBE-3A18-CB34-C3F6C8AD96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4" y="942476"/>
            <a:ext cx="6692939" cy="4961822"/>
          </a:xfrm>
          <a:prstGeom prst="rect">
            <a:avLst/>
          </a:prstGeom>
        </p:spPr>
      </p:pic>
      <p:pic>
        <p:nvPicPr>
          <p:cNvPr id="9" name="Obrázek 8" descr="Obsah obrázku Magmatická hornina, Kamenné nástroje, Nerost, Sopečná hornina&#10;&#10;Popis byl vytvořen automaticky">
            <a:extLst>
              <a:ext uri="{FF2B5EF4-FFF2-40B4-BE49-F238E27FC236}">
                <a16:creationId xmlns:a16="http://schemas.microsoft.com/office/drawing/2014/main" id="{8C49BA98-136C-53BA-B10F-0486C1451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731" y="955007"/>
            <a:ext cx="5258935" cy="495726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988B1FD-BDFF-3190-0357-D39E3ACDE98A}"/>
              </a:ext>
            </a:extLst>
          </p:cNvPr>
          <p:cNvSpPr txBox="1"/>
          <p:nvPr/>
        </p:nvSpPr>
        <p:spPr>
          <a:xfrm>
            <a:off x="71328" y="5943115"/>
            <a:ext cx="669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svor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5ACD45-9F60-AB29-C709-F895BD618829}"/>
              </a:ext>
            </a:extLst>
          </p:cNvPr>
          <p:cNvSpPr txBox="1"/>
          <p:nvPr/>
        </p:nvSpPr>
        <p:spPr>
          <a:xfrm>
            <a:off x="6891504" y="5943115"/>
            <a:ext cx="520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kvarcit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319A999-224C-175D-2278-3FDFBB00206F}"/>
              </a:ext>
            </a:extLst>
          </p:cNvPr>
          <p:cNvSpPr txBox="1"/>
          <p:nvPr/>
        </p:nvSpPr>
        <p:spPr>
          <a:xfrm>
            <a:off x="57474" y="200025"/>
            <a:ext cx="12077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Arial Black" panose="020B0A04020102020204" pitchFamily="34" charset="0"/>
              </a:rPr>
              <a:t>DYLEŇSKÉ HORNINY</a:t>
            </a:r>
          </a:p>
        </p:txBody>
      </p:sp>
    </p:spTree>
    <p:extLst>
      <p:ext uri="{BB962C8B-B14F-4D97-AF65-F5344CB8AC3E}">
        <p14:creationId xmlns:p14="http://schemas.microsoft.com/office/powerpoint/2010/main" val="1808009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Nerost, Magmatická hornina, Kamenné nástroje, skála&#10;&#10;Popis byl vytvořen automaticky">
            <a:extLst>
              <a:ext uri="{FF2B5EF4-FFF2-40B4-BE49-F238E27FC236}">
                <a16:creationId xmlns:a16="http://schemas.microsoft.com/office/drawing/2014/main" id="{D67A931A-FCE9-BF27-BBAF-3BB281A095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123" y="989330"/>
            <a:ext cx="7022542" cy="5381625"/>
          </a:xfrm>
          <a:prstGeom prst="rect">
            <a:avLst/>
          </a:prstGeom>
        </p:spPr>
      </p:pic>
      <p:pic>
        <p:nvPicPr>
          <p:cNvPr id="12" name="Obrázek 11" descr="Obsah obrázku Nerost, skála, elektronické hodiny&#10;&#10;Popis byl vytvořen automaticky">
            <a:extLst>
              <a:ext uri="{FF2B5EF4-FFF2-40B4-BE49-F238E27FC236}">
                <a16:creationId xmlns:a16="http://schemas.microsoft.com/office/drawing/2014/main" id="{EC811425-9E62-E9D8-DD00-8CD609078D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38" y="989329"/>
            <a:ext cx="4768062" cy="538162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93DF94E-FF96-5B3D-4720-A0911B3D30D3}"/>
              </a:ext>
            </a:extLst>
          </p:cNvPr>
          <p:cNvSpPr txBox="1"/>
          <p:nvPr/>
        </p:nvSpPr>
        <p:spPr>
          <a:xfrm>
            <a:off x="5020174" y="6398340"/>
            <a:ext cx="702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andalusit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BEB7EBE-387E-314C-DB0C-D27C0BD309F1}"/>
              </a:ext>
            </a:extLst>
          </p:cNvPr>
          <p:cNvSpPr txBox="1"/>
          <p:nvPr/>
        </p:nvSpPr>
        <p:spPr>
          <a:xfrm>
            <a:off x="200698" y="6398340"/>
            <a:ext cx="476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křemen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125BE8C-DB04-6EC9-5B63-4A7CD871AFC1}"/>
              </a:ext>
            </a:extLst>
          </p:cNvPr>
          <p:cNvSpPr txBox="1"/>
          <p:nvPr/>
        </p:nvSpPr>
        <p:spPr>
          <a:xfrm>
            <a:off x="200698" y="271780"/>
            <a:ext cx="11842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Arial Black" panose="020B0A04020102020204" pitchFamily="34" charset="0"/>
              </a:rPr>
              <a:t>DYLEŇSKÉ MINERÁLY</a:t>
            </a:r>
          </a:p>
        </p:txBody>
      </p:sp>
    </p:spTree>
    <p:extLst>
      <p:ext uri="{BB962C8B-B14F-4D97-AF65-F5344CB8AC3E}">
        <p14:creationId xmlns:p14="http://schemas.microsoft.com/office/powerpoint/2010/main" val="2074067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BgAAHIAAADTOQAAggcAABAAAAAmAAAACAAAAAEAAAAAAAAA"/>
              </a:ext>
            </a:extLst>
          </p:cNvSpPr>
          <p:nvPr>
            <p:ph type="ctrTitle"/>
          </p:nvPr>
        </p:nvSpPr>
        <p:spPr>
          <a:xfrm>
            <a:off x="143509" y="-9253"/>
            <a:ext cx="11879667" cy="757374"/>
          </a:xfrm>
        </p:spPr>
        <p:txBody>
          <a:bodyPr/>
          <a:lstStyle/>
          <a:p>
            <a:pPr>
              <a:defRPr sz="3000" cap="none">
                <a:latin typeface="Arial Black" pitchFamily="2" charset="-18"/>
                <a:ea typeface="Arial Black" pitchFamily="2" charset="-18"/>
                <a:cs typeface="Arial Black" pitchFamily="2" charset="-18"/>
              </a:defRPr>
            </a:pPr>
            <a:r>
              <a:rPr dirty="0"/>
              <a:t>HORNÍ TOK ŠITBOŘSKÉHO POTOKA</a:t>
            </a:r>
          </a:p>
        </p:txBody>
      </p:sp>
      <p:sp>
        <p:nvSpPr>
          <p:cNvPr id="3" name="Pod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xoAAN8iAACHNAAAKygAABAAAAAmAAAACAAAAAEAAAAAAAAA"/>
              </a:ext>
            </a:extLst>
          </p:cNvSpPr>
          <p:nvPr>
            <p:ph type="subTitle" idx="1"/>
          </p:nvPr>
        </p:nvSpPr>
        <p:spPr>
          <a:xfrm>
            <a:off x="3587997" y="5419499"/>
            <a:ext cx="4640911" cy="861060"/>
          </a:xfrm>
        </p:spPr>
        <p:txBody>
          <a:bodyPr/>
          <a:lstStyle/>
          <a:p>
            <a:pPr>
              <a:defRPr sz="2200" cap="none"/>
            </a:pPr>
            <a:r>
              <a:rPr dirty="0" err="1"/>
              <a:t>Vodopád</a:t>
            </a:r>
            <a:r>
              <a:rPr dirty="0"/>
              <a:t> </a:t>
            </a:r>
            <a:r>
              <a:rPr dirty="0" err="1"/>
              <a:t>Šitbořského</a:t>
            </a:r>
            <a:r>
              <a:rPr dirty="0"/>
              <a:t> </a:t>
            </a:r>
            <a:r>
              <a:rPr dirty="0" err="1"/>
              <a:t>potoka</a:t>
            </a:r>
            <a:endParaRPr dirty="0"/>
          </a:p>
        </p:txBody>
      </p:sp>
      <p:pic>
        <p:nvPicPr>
          <p:cNvPr id="4" name="Obrázek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vAGQ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M5AAA1AgAAKEoAAA8T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9396948" y="811167"/>
            <a:ext cx="2525570" cy="26178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Obrázek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IAAAA2AQAARxgAAAITAAAQAAAAJgAAAAgAAAD//////////w=="/>
              </a:ext>
            </a:extLst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60" y="852080"/>
            <a:ext cx="3320663" cy="252612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Obrázek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IAAACPFgAAVBgAAA0pAAAQAAAAJgAAAAgAAAD//////////w=="/>
              </a:ext>
            </a:extLst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4" y="3706177"/>
            <a:ext cx="3341619" cy="263565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Obrázek4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oZAAAeCQAAYjkAAJUiAAAQAAAAJgAAAAgAAAD//////////w=="/>
              </a:ext>
            </a:extLst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997" y="831532"/>
            <a:ext cx="5651774" cy="45285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Obrázek5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BAE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o1AABwGQAAkUoAAH4pAAAQAAAAJgAAAAgAAAD//////////w=="/>
              </a:ext>
            </a:extLst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908" y="3482160"/>
            <a:ext cx="3878660" cy="300608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9" name="Textové pole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ToAAIMWAABGSQAARxgAABAAAAAmAAAACAAAAP//////////"/>
              </a:ext>
            </a:extLst>
          </p:cNvSpPr>
          <p:nvPr/>
        </p:nvSpPr>
        <p:spPr>
          <a:xfrm>
            <a:off x="8206792" y="5936119"/>
            <a:ext cx="1959813" cy="2870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200" cap="none"/>
            </a:pPr>
            <a:r>
              <a:rPr dirty="0" err="1">
                <a:solidFill>
                  <a:srgbClr val="FFFF00"/>
                </a:solidFill>
              </a:rPr>
              <a:t>Bývalá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dirty="0" err="1">
                <a:solidFill>
                  <a:srgbClr val="FFFF00"/>
                </a:solidFill>
              </a:rPr>
              <a:t>štola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10" name="Textové pole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zAgAAPsSAACoEQAAoRUAABAAAAAmAAAACAAAAP//////////"/>
              </a:ext>
            </a:extLst>
          </p:cNvSpPr>
          <p:nvPr/>
        </p:nvSpPr>
        <p:spPr>
          <a:xfrm>
            <a:off x="167789" y="3266895"/>
            <a:ext cx="3341620" cy="430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200" cap="none"/>
            </a:pPr>
            <a:r>
              <a:rPr dirty="0" err="1"/>
              <a:t>Pramen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vQUAAHEAAAB9RQAAagQAABAAAAAmAAAACAAAAAEAAAAAAAAA"/>
              </a:ext>
            </a:extLst>
          </p:cNvSpPr>
          <p:nvPr>
            <p:ph type="ctrTitle"/>
          </p:nvPr>
        </p:nvSpPr>
        <p:spPr>
          <a:xfrm>
            <a:off x="932815" y="71755"/>
            <a:ext cx="10363200" cy="645795"/>
          </a:xfrm>
        </p:spPr>
        <p:txBody>
          <a:bodyPr/>
          <a:lstStyle/>
          <a:p>
            <a:pPr>
              <a:defRPr sz="3000" b="1" cap="none">
                <a:latin typeface="Arial Black" pitchFamily="2" charset="-18"/>
                <a:ea typeface="Arial Black" pitchFamily="2" charset="-18"/>
                <a:cs typeface="Arial Black" pitchFamily="2" charset="-18"/>
              </a:defRPr>
            </a:pPr>
            <a:r>
              <a:t>SKALKY NA STŘEDNÍM VRCHU</a:t>
            </a:r>
          </a:p>
        </p:txBody>
      </p:sp>
      <p:sp>
        <p:nvSpPr>
          <p:cNvPr id="3" name="Pod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mhkAAJMdAAClMwAAqSYAABAAAAAmAAAACAAAAAEAAAAAAAAA"/>
              </a:ext>
            </a:extLst>
          </p:cNvSpPr>
          <p:nvPr>
            <p:ph type="subTitle" idx="1"/>
          </p:nvPr>
        </p:nvSpPr>
        <p:spPr>
          <a:xfrm>
            <a:off x="4019704" y="4945640"/>
            <a:ext cx="4587721" cy="157861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just">
              <a:defRPr sz="1800" cap="none"/>
            </a:pPr>
            <a:r>
              <a:rPr dirty="0"/>
              <a:t>Na </a:t>
            </a:r>
            <a:r>
              <a:rPr dirty="0" err="1"/>
              <a:t>východním</a:t>
            </a:r>
            <a:r>
              <a:rPr dirty="0"/>
              <a:t> </a:t>
            </a:r>
            <a:r>
              <a:rPr dirty="0" err="1"/>
              <a:t>svahu</a:t>
            </a:r>
            <a:r>
              <a:rPr dirty="0"/>
              <a:t> </a:t>
            </a:r>
            <a:r>
              <a:rPr dirty="0" err="1"/>
              <a:t>Středního</a:t>
            </a:r>
            <a:r>
              <a:rPr dirty="0"/>
              <a:t> </a:t>
            </a:r>
            <a:r>
              <a:rPr dirty="0" err="1"/>
              <a:t>vrchu</a:t>
            </a:r>
            <a:r>
              <a:rPr dirty="0"/>
              <a:t> (740 m) se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ploše</a:t>
            </a:r>
            <a:r>
              <a:rPr dirty="0"/>
              <a:t> </a:t>
            </a:r>
            <a:r>
              <a:rPr dirty="0" err="1"/>
              <a:t>zhruba</a:t>
            </a:r>
            <a:r>
              <a:rPr dirty="0"/>
              <a:t> 100 x 50 m </a:t>
            </a:r>
            <a:r>
              <a:rPr dirty="0" err="1"/>
              <a:t>nalézá</a:t>
            </a:r>
            <a:r>
              <a:rPr dirty="0"/>
              <a:t> </a:t>
            </a:r>
            <a:r>
              <a:rPr dirty="0" err="1"/>
              <a:t>několik</a:t>
            </a:r>
            <a:r>
              <a:rPr dirty="0"/>
              <a:t> </a:t>
            </a:r>
            <a:r>
              <a:rPr dirty="0" err="1"/>
              <a:t>drobných</a:t>
            </a:r>
            <a:r>
              <a:rPr dirty="0"/>
              <a:t> </a:t>
            </a:r>
            <a:r>
              <a:rPr dirty="0" err="1"/>
              <a:t>svorových</a:t>
            </a:r>
            <a:r>
              <a:rPr dirty="0"/>
              <a:t> </a:t>
            </a:r>
            <a:r>
              <a:rPr dirty="0" err="1"/>
              <a:t>skalek</a:t>
            </a:r>
            <a:r>
              <a:rPr dirty="0"/>
              <a:t>, </a:t>
            </a:r>
            <a:r>
              <a:rPr dirty="0" err="1"/>
              <a:t>které</a:t>
            </a:r>
            <a:r>
              <a:rPr dirty="0"/>
              <a:t> </a:t>
            </a:r>
            <a:r>
              <a:rPr dirty="0" err="1"/>
              <a:t>dosahují</a:t>
            </a:r>
            <a:r>
              <a:rPr dirty="0"/>
              <a:t> </a:t>
            </a:r>
            <a:r>
              <a:rPr dirty="0" err="1"/>
              <a:t>výšky</a:t>
            </a:r>
            <a:r>
              <a:rPr dirty="0"/>
              <a:t> </a:t>
            </a:r>
            <a:r>
              <a:rPr dirty="0" err="1"/>
              <a:t>maximálně</a:t>
            </a:r>
            <a:r>
              <a:rPr dirty="0"/>
              <a:t> 3 m.  </a:t>
            </a:r>
            <a:r>
              <a:rPr dirty="0" err="1"/>
              <a:t>Skalky</a:t>
            </a:r>
            <a:r>
              <a:rPr dirty="0"/>
              <a:t> </a:t>
            </a:r>
            <a:r>
              <a:rPr dirty="0" err="1"/>
              <a:t>jsou</a:t>
            </a:r>
            <a:r>
              <a:rPr dirty="0"/>
              <a:t> </a:t>
            </a:r>
            <a:r>
              <a:rPr dirty="0" err="1"/>
              <a:t>zčásti</a:t>
            </a:r>
            <a:r>
              <a:rPr dirty="0"/>
              <a:t> </a:t>
            </a:r>
            <a:r>
              <a:rPr dirty="0" err="1"/>
              <a:t>rozpadlé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velké</a:t>
            </a:r>
            <a:r>
              <a:rPr dirty="0"/>
              <a:t> </a:t>
            </a:r>
            <a:r>
              <a:rPr dirty="0" err="1"/>
              <a:t>balvany</a:t>
            </a:r>
            <a:r>
              <a:rPr lang="cs-CZ" dirty="0"/>
              <a:t>.</a:t>
            </a:r>
            <a:endParaRPr dirty="0"/>
          </a:p>
        </p:txBody>
      </p:sp>
      <p:pic>
        <p:nvPicPr>
          <p:cNvPr id="5" name="Obrázek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F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YnAADbBAAA3EQAAF4bAAAQAAAAJgAAAAgAAAD//////////w=="/>
              </a:ext>
            </a:extLst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869" y="704579"/>
            <a:ext cx="5433262" cy="42142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Obrázek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C4GAADbBAAAuSIAAF4bAAAQAAAAJgAAAAgAAAD//////////w=="/>
              </a:ext>
            </a:extLst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20" y="721815"/>
            <a:ext cx="5321465" cy="41970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Obrázek4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+PGE6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U1AAApGQAAa0QAAD8pAAAQAAAAJgAAAAgAAAD//////////w=="/>
              </a:ext>
            </a:extLst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812" y="4218305"/>
            <a:ext cx="2198431" cy="23059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3FF98C0-AEF3-263C-CAA8-340DA8260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0" y="4433570"/>
            <a:ext cx="2761727" cy="20850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QAAAOIAAACeNwAA2wQAABAAAAAmAAAACAAAAAEAAAAAAAAA"/>
              </a:ext>
            </a:extLst>
          </p:cNvSpPr>
          <p:nvPr>
            <p:ph type="ctrTitle"/>
          </p:nvPr>
        </p:nvSpPr>
        <p:spPr>
          <a:xfrm>
            <a:off x="4793414" y="1071726"/>
            <a:ext cx="3946525" cy="645795"/>
          </a:xfrm>
        </p:spPr>
        <p:txBody>
          <a:bodyPr/>
          <a:lstStyle/>
          <a:p>
            <a:pPr algn="ctr">
              <a:defRPr sz="3000" cap="none">
                <a:latin typeface="Arial Black" pitchFamily="2" charset="-18"/>
                <a:ea typeface="Arial Black" pitchFamily="2" charset="-18"/>
                <a:cs typeface="Arial Black" pitchFamily="2" charset="-18"/>
              </a:defRPr>
            </a:pPr>
            <a:r>
              <a:rPr dirty="0"/>
              <a:t>SKÁLY NA BEZEJMENNÉ KÓTĚ 784 M</a:t>
            </a:r>
          </a:p>
        </p:txBody>
      </p:sp>
      <p:sp>
        <p:nvSpPr>
          <p:cNvPr id="3" name="PodnadpisSnímku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kcfb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SAAAJ8GAAC8NgAA5A8AABAAAAAmAAAACAAAAAEAAAAAAAAA"/>
              </a:ext>
            </a:extLst>
          </p:cNvSpPr>
          <p:nvPr>
            <p:ph type="subTitle" idx="1"/>
          </p:nvPr>
        </p:nvSpPr>
        <p:spPr>
          <a:xfrm>
            <a:off x="9743177" y="3831046"/>
            <a:ext cx="2242185" cy="28702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just">
              <a:defRPr sz="1800" cap="none"/>
            </a:pPr>
            <a:r>
              <a:rPr dirty="0"/>
              <a:t>Na </a:t>
            </a:r>
            <a:r>
              <a:rPr dirty="0" err="1"/>
              <a:t>vrcholové</a:t>
            </a:r>
            <a:r>
              <a:rPr dirty="0"/>
              <a:t> </a:t>
            </a:r>
            <a:r>
              <a:rPr dirty="0" err="1"/>
              <a:t>plošině</a:t>
            </a:r>
            <a:r>
              <a:rPr dirty="0"/>
              <a:t> je </a:t>
            </a:r>
            <a:r>
              <a:rPr dirty="0" err="1"/>
              <a:t>mrazový</a:t>
            </a:r>
            <a:r>
              <a:rPr dirty="0"/>
              <a:t> </a:t>
            </a:r>
            <a:r>
              <a:rPr dirty="0" err="1"/>
              <a:t>srub</a:t>
            </a:r>
            <a:r>
              <a:rPr dirty="0"/>
              <a:t> </a:t>
            </a:r>
            <a:r>
              <a:rPr dirty="0" err="1"/>
              <a:t>podkovovitého</a:t>
            </a:r>
            <a:r>
              <a:rPr dirty="0"/>
              <a:t> </a:t>
            </a:r>
            <a:r>
              <a:rPr dirty="0" err="1"/>
              <a:t>tvaru</a:t>
            </a:r>
            <a:r>
              <a:rPr dirty="0"/>
              <a:t> </a:t>
            </a:r>
            <a:r>
              <a:rPr dirty="0" err="1"/>
              <a:t>asi</a:t>
            </a:r>
            <a:r>
              <a:rPr dirty="0"/>
              <a:t> 50 m </a:t>
            </a:r>
            <a:r>
              <a:rPr dirty="0" err="1"/>
              <a:t>dlouhý</a:t>
            </a:r>
            <a:r>
              <a:rPr lang="cs-CZ" dirty="0"/>
              <a:t> </a:t>
            </a:r>
            <a:r>
              <a:rPr dirty="0"/>
              <a:t>a 5 m </a:t>
            </a:r>
            <a:r>
              <a:rPr dirty="0" err="1"/>
              <a:t>vysoký</a:t>
            </a:r>
            <a:r>
              <a:rPr dirty="0"/>
              <a:t>.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svazích</a:t>
            </a:r>
            <a:r>
              <a:rPr dirty="0"/>
              <a:t> </a:t>
            </a:r>
            <a:r>
              <a:rPr dirty="0" err="1"/>
              <a:t>vrchu</a:t>
            </a:r>
            <a:r>
              <a:rPr dirty="0"/>
              <a:t> </a:t>
            </a:r>
            <a:r>
              <a:rPr dirty="0" err="1"/>
              <a:t>jsou</a:t>
            </a:r>
            <a:r>
              <a:rPr dirty="0"/>
              <a:t> </a:t>
            </a:r>
            <a:r>
              <a:rPr dirty="0" err="1"/>
              <a:t>menší</a:t>
            </a:r>
            <a:r>
              <a:rPr dirty="0"/>
              <a:t> </a:t>
            </a:r>
            <a:r>
              <a:rPr dirty="0" err="1"/>
              <a:t>skalky</a:t>
            </a:r>
            <a:r>
              <a:rPr dirty="0"/>
              <a:t> s </a:t>
            </a:r>
            <a:r>
              <a:rPr dirty="0" err="1"/>
              <a:t>výraznými</a:t>
            </a:r>
            <a:r>
              <a:rPr dirty="0"/>
              <a:t> </a:t>
            </a:r>
            <a:r>
              <a:rPr dirty="0" err="1"/>
              <a:t>převisy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spodní</a:t>
            </a:r>
            <a:r>
              <a:rPr dirty="0"/>
              <a:t> </a:t>
            </a:r>
            <a:r>
              <a:rPr dirty="0" err="1"/>
              <a:t>části</a:t>
            </a:r>
            <a:r>
              <a:rPr dirty="0"/>
              <a:t> </a:t>
            </a:r>
            <a:r>
              <a:rPr dirty="0" err="1"/>
              <a:t>skalního</a:t>
            </a:r>
            <a:r>
              <a:rPr dirty="0"/>
              <a:t> </a:t>
            </a:r>
            <a:r>
              <a:rPr dirty="0" err="1"/>
              <a:t>výchozu</a:t>
            </a:r>
            <a:r>
              <a:rPr dirty="0"/>
              <a:t>.</a:t>
            </a:r>
          </a:p>
        </p:txBody>
      </p:sp>
      <p:pic>
        <p:nvPicPr>
          <p:cNvPr id="4" name="Obrázek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4GAABMBQAAVx8AAIgYAAAQAAAAJgAAAAgAAAD//////////w=="/>
              </a:ext>
            </a:extLst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8" y="845820"/>
            <a:ext cx="4407103" cy="336078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Obrázek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IHAABsGQAAkx0AADAqAAAQAAAAJgAAAAgAAAD//////////w=="/>
              </a:ext>
            </a:extLst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546" y="4258855"/>
            <a:ext cx="3580667" cy="24396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Obrázek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AlAAAFEgAAjUYAAPUpAAAQAAAAJgAAAAgAAAD//////////w=="/>
              </a:ext>
            </a:extLst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796" y="2589222"/>
            <a:ext cx="5673763" cy="410930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Obrázek4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kcfb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F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I3AAABAAAAKEoAAKkR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8953872" y="845820"/>
            <a:ext cx="3031490" cy="28702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551</Words>
  <Application>Microsoft Office PowerPoint</Application>
  <PresentationFormat>Širokoúhlá obrazovka</PresentationFormat>
  <Paragraphs>62</Paragraphs>
  <Slides>24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SimSun</vt:lpstr>
      <vt:lpstr>Aptos</vt:lpstr>
      <vt:lpstr>Aptos Black</vt:lpstr>
      <vt:lpstr>Arial Black</vt:lpstr>
      <vt:lpstr>Calibri</vt:lpstr>
      <vt:lpstr>Times New Roman</vt:lpstr>
      <vt:lpstr>Presentation</vt:lpstr>
      <vt:lpstr>DYLEŇSKO - ČUPŘINSKÝ HŘBET</vt:lpstr>
      <vt:lpstr>HORSKÝ HŘBET NA SEVERNÍM KONCI ČESKÉHO LESA</vt:lpstr>
      <vt:lpstr>MOLDANUBIKUM A SAXOTHURINGIKUM</vt:lpstr>
      <vt:lpstr>VARISKÉ VRÁSNĚNÍ - VZNIK ČESKÉHO MASIVU</vt:lpstr>
      <vt:lpstr>Prezentace aplikace PowerPoint</vt:lpstr>
      <vt:lpstr>Prezentace aplikace PowerPoint</vt:lpstr>
      <vt:lpstr>HORNÍ TOK ŠITBOŘSKÉHO POTOKA</vt:lpstr>
      <vt:lpstr>SKALKY NA STŘEDNÍM VRCHU</vt:lpstr>
      <vt:lpstr>SKÁLY NA BEZEJMENNÉ KÓTĚ 784 M</vt:lpstr>
      <vt:lpstr>BÍLÁ SKÁLA</vt:lpstr>
      <vt:lpstr>andaluzit</vt:lpstr>
      <vt:lpstr>VRCHOL DYLENĚ</vt:lpstr>
      <vt:lpstr>SKÁLY NA DYLENI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DYLEŇSKO - ČUPŘINSKÝ HŘBET</dc:title>
  <dc:subject/>
  <dc:creator>Trégler Miroslav</dc:creator>
  <cp:keywords/>
  <dc:description/>
  <cp:lastModifiedBy>Daniela Hlinková</cp:lastModifiedBy>
  <cp:revision>16</cp:revision>
  <dcterms:created xsi:type="dcterms:W3CDTF">2024-08-29T14:04:10Z</dcterms:created>
  <dcterms:modified xsi:type="dcterms:W3CDTF">2024-10-21T11:17:45Z</dcterms:modified>
</cp:coreProperties>
</file>